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66" r:id="rId14"/>
    <p:sldId id="257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C038E-0D0C-4DA0-9B1D-2E32894C9B21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ED8C7-63C0-4A64-B7EC-3F05A9EA707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5308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7E454C3-5C4D-4334-8484-08F38E9983F0}" type="datetimeFigureOut">
              <a:rPr lang="ru-RU" smtClean="0"/>
              <a:pPr/>
              <a:t>19.11.2016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DE24D6E-473E-4955-A89B-33A8DD0515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836712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</a:t>
            </a:r>
            <a:r>
              <a:rPr lang="ru-RU" sz="2000" b="1" dirty="0" smtClean="0">
                <a:solidFill>
                  <a:schemeClr val="bg1"/>
                </a:solidFill>
              </a:rPr>
              <a:t>МБДОУ №5 «Золотая рыбка» 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г. </a:t>
            </a:r>
            <a:r>
              <a:rPr lang="ru-RU" sz="2000" b="1" dirty="0" err="1" smtClean="0">
                <a:solidFill>
                  <a:schemeClr val="bg1"/>
                </a:solidFill>
              </a:rPr>
              <a:t>Щёлкино</a:t>
            </a:r>
            <a:r>
              <a:rPr lang="ru-RU" sz="2000" b="1" dirty="0" smtClean="0">
                <a:solidFill>
                  <a:schemeClr val="bg1"/>
                </a:solidFill>
              </a:rPr>
              <a:t> Ленинского района Республики Крым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2276872"/>
            <a:ext cx="63367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95000"/>
                  </a:schemeClr>
                </a:solidFill>
              </a:rPr>
              <a:t>                </a:t>
            </a:r>
            <a:r>
              <a:rPr lang="ru-RU" sz="4000" b="1" dirty="0" smtClean="0">
                <a:solidFill>
                  <a:srgbClr val="FFC000"/>
                </a:solidFill>
              </a:rPr>
              <a:t>Проект</a:t>
            </a:r>
            <a:endParaRPr lang="ru-RU" sz="4000" b="1" dirty="0" smtClean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bg1">
                    <a:lumMod val="95000"/>
                  </a:schemeClr>
                </a:solidFill>
              </a:rPr>
              <a:t>  «Книга- лучший друг» </a:t>
            </a:r>
            <a:endParaRPr lang="ru-RU" sz="1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              </a:t>
            </a:r>
            <a:r>
              <a:rPr lang="ru-RU" sz="2400" b="1" dirty="0" smtClean="0">
                <a:solidFill>
                  <a:srgbClr val="FFC000"/>
                </a:solidFill>
              </a:rPr>
              <a:t>( </a:t>
            </a:r>
            <a:r>
              <a:rPr lang="ru-RU" sz="2400" b="1" dirty="0" smtClean="0">
                <a:solidFill>
                  <a:srgbClr val="FFC000"/>
                </a:solidFill>
              </a:rPr>
              <a:t>подготовительная </a:t>
            </a:r>
            <a:r>
              <a:rPr lang="ru-RU" sz="2400" b="1" dirty="0" smtClean="0">
                <a:solidFill>
                  <a:srgbClr val="FFC000"/>
                </a:solidFill>
              </a:rPr>
              <a:t>группа)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5013176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   </a:t>
            </a:r>
            <a:r>
              <a:rPr lang="ru-RU" sz="2000" b="1" dirty="0" smtClean="0">
                <a:solidFill>
                  <a:srgbClr val="FFC000"/>
                </a:solidFill>
              </a:rPr>
              <a:t>В</a:t>
            </a:r>
            <a:r>
              <a:rPr lang="ru-RU" sz="2000" b="1" dirty="0" smtClean="0">
                <a:solidFill>
                  <a:srgbClr val="FFC000"/>
                </a:solidFill>
              </a:rPr>
              <a:t>оспитатели </a:t>
            </a:r>
            <a:r>
              <a:rPr lang="ru-RU" sz="2000" b="1" dirty="0" err="1" smtClean="0">
                <a:solidFill>
                  <a:srgbClr val="FFC000"/>
                </a:solidFill>
              </a:rPr>
              <a:t>Шаповалова</a:t>
            </a:r>
            <a:r>
              <a:rPr lang="ru-RU" sz="2000" b="1" dirty="0" smtClean="0">
                <a:solidFill>
                  <a:srgbClr val="FFC000"/>
                </a:solidFill>
              </a:rPr>
              <a:t> А.Х</a:t>
            </a:r>
          </a:p>
          <a:p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smtClean="0">
                <a:solidFill>
                  <a:srgbClr val="FFC000"/>
                </a:solidFill>
              </a:rPr>
              <a:t>                                Шевченко Е.И</a:t>
            </a:r>
            <a:endParaRPr lang="ru-RU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303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97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69" y="375765"/>
            <a:ext cx="3888432" cy="2916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68960"/>
            <a:ext cx="4824536" cy="33843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12976"/>
            <a:ext cx="4499992" cy="32403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extBox 2"/>
          <p:cNvSpPr txBox="1"/>
          <p:nvPr/>
        </p:nvSpPr>
        <p:spPr>
          <a:xfrm>
            <a:off x="755576" y="1052736"/>
            <a:ext cx="4104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Экскурсия в       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 городскую 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     библиотеку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897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01616"/>
            <a:ext cx="3923928" cy="3123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01616"/>
            <a:ext cx="4067944" cy="31237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836712"/>
            <a:ext cx="4608512" cy="3212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83568" y="1196752"/>
            <a:ext cx="331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Инсценировка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</a:rPr>
              <a:t>казки:«Сказка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о   глупом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мышонке»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7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64" y="3212976"/>
            <a:ext cx="4221084" cy="3424144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764704"/>
            <a:ext cx="4320480" cy="28040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3" y="3568706"/>
            <a:ext cx="3843812" cy="30684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40442" y="1196752"/>
            <a:ext cx="4103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    Выставка книг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« Наши первые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книги»                 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С/р </a:t>
            </a:r>
            <a:r>
              <a:rPr lang="ru-RU" sz="2400" b="1" dirty="0" err="1" smtClean="0">
                <a:solidFill>
                  <a:srgbClr val="002060"/>
                </a:solidFill>
              </a:rPr>
              <a:t>игра:«Переплетная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мастерская»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23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97366"/>
            <a:ext cx="3995936" cy="31166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97366"/>
            <a:ext cx="3804236" cy="29084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20688"/>
            <a:ext cx="4176464" cy="29766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980728"/>
            <a:ext cx="38884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</a:p>
          <a:p>
            <a:r>
              <a:rPr lang="ru-RU" sz="3200" b="1" dirty="0"/>
              <a:t>  </a:t>
            </a:r>
            <a:r>
              <a:rPr lang="ru-RU" sz="3200" b="1" dirty="0" smtClean="0"/>
              <a:t>     </a:t>
            </a:r>
            <a:r>
              <a:rPr lang="ru-RU" sz="4000" b="1" dirty="0" smtClean="0">
                <a:solidFill>
                  <a:srgbClr val="002060"/>
                </a:solidFill>
              </a:rPr>
              <a:t>Конкурс 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« Книга -мой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лучший друг»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809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5576" y="1052736"/>
            <a:ext cx="756084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Давайте представим, хотя бы на миг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вдруг мы лишились журналов и книг,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люди не знают, что значит поэт,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нет Чебурашки, Хоттабыча нет.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будто никто никогда в этом мире,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И слыхом не слыхивал о </a:t>
            </a:r>
            <a:r>
              <a:rPr lang="ru-RU" sz="2400" b="1" dirty="0" err="1" smtClean="0">
                <a:solidFill>
                  <a:srgbClr val="002060"/>
                </a:solidFill>
              </a:rPr>
              <a:t>Мойдодыре</a:t>
            </a:r>
            <a:r>
              <a:rPr lang="ru-RU" sz="24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нету Незнайки, вруна-недотепы,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Что нет Айболита,  и нет дяди Степы.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Наверно нельзя и представить такого?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Да здравствует же, умное, доброе слово!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Пусть книги, друзьями заходят в дома!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Читайте всю жизнь- набирайтесь ума!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Юрий </a:t>
            </a:r>
            <a:r>
              <a:rPr lang="ru-RU" sz="2400" b="1" dirty="0" err="1" smtClean="0">
                <a:solidFill>
                  <a:srgbClr val="002060"/>
                </a:solidFill>
              </a:rPr>
              <a:t>Энтин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19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316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1124744"/>
            <a:ext cx="806489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 </a:t>
            </a:r>
            <a:r>
              <a:rPr lang="ru-RU" sz="5400" b="1" dirty="0" smtClean="0">
                <a:solidFill>
                  <a:srgbClr val="C00000"/>
                </a:solidFill>
              </a:rPr>
              <a:t>« Чтобы  подготовить человека духовно</a:t>
            </a:r>
          </a:p>
          <a:p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</a:rPr>
              <a:t>к самостоятельной жизни, </a:t>
            </a:r>
            <a:r>
              <a:rPr lang="ru-RU" sz="5400" b="1" dirty="0">
                <a:solidFill>
                  <a:srgbClr val="C00000"/>
                </a:solidFill>
              </a:rPr>
              <a:t>н</a:t>
            </a:r>
            <a:r>
              <a:rPr lang="ru-RU" sz="5400" b="1" dirty="0" smtClean="0">
                <a:solidFill>
                  <a:srgbClr val="C00000"/>
                </a:solidFill>
              </a:rPr>
              <a:t>адо ввести его в мир книг»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800" b="1" dirty="0"/>
              <a:t> </a:t>
            </a:r>
            <a:r>
              <a:rPr lang="ru-RU" sz="2800" b="1" dirty="0" smtClean="0"/>
              <a:t>  </a:t>
            </a:r>
            <a:r>
              <a:rPr lang="ru-RU" sz="2800" b="1" dirty="0" smtClean="0">
                <a:solidFill>
                  <a:srgbClr val="002060"/>
                </a:solidFill>
              </a:rPr>
              <a:t>В.А Сухомлинский</a:t>
            </a:r>
            <a:endParaRPr lang="ru-RU" sz="6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238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95536" y="116632"/>
            <a:ext cx="85689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200" b="1" dirty="0"/>
              <a:t> </a:t>
            </a:r>
            <a:r>
              <a:rPr lang="ru-RU" sz="3200" b="1" dirty="0" smtClean="0"/>
              <a:t>                          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Проблема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78406"/>
            <a:ext cx="8064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В настоящее время возникла серьезная проблема: у детей падает интерес к книге. Уже в дошкольном возрасте ее место занимает  телевидение, компьютерные игры. Другие технические средства, которые во многих случаях не могут заменить книгу.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Чтобы избежать таких проблем,  следует начать знакомить ребенка с книгой как можно раньше- задолго до того, как  он пойдет в школу и сам научится читать. Книга может обогатить мир ребенка, сделать его интересным, полным необычайных открытий и наслаждений новым знанием. Именно книга способна создать предпосылку для успешного вхождения ребенка в современное общество, разбудить и  реализовать творческий потенциал. С помощью художественного  слова ребенок овладевает грамматикой родного языка в единстве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 лексикой.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33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83568" y="1196752"/>
            <a:ext cx="799288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</a:rPr>
              <a:t>Наш девиз</a:t>
            </a:r>
            <a:r>
              <a:rPr lang="ru-RU" sz="3200" b="1" dirty="0" smtClean="0">
                <a:solidFill>
                  <a:srgbClr val="FF0000"/>
                </a:solidFill>
              </a:rPr>
              <a:t>: « Прочти в этом году больше книг, чем в </a:t>
            </a:r>
            <a:r>
              <a:rPr lang="ru-RU" sz="3200" b="1" dirty="0" smtClean="0">
                <a:solidFill>
                  <a:srgbClr val="FF0000"/>
                </a:solidFill>
              </a:rPr>
              <a:t>прошлом!»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Цель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: Формирование у детей устойчивого интереса к общению с 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детской книгой, развитие творческих, познавательных способностей детей.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112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67544" y="116632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Задачи проекта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039962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*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Формировать у детей потребность  ежедневного общения с 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художественной литературой;</a:t>
            </a:r>
          </a:p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*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развивать коммуникативные, познавательные умения   детей, умение слушать и понимать произведения разных жанров, выражать эмоции; умение вести диалог, выразительного рассказывания, умения импровизировать;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*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развивать творческие способности, самостоятельность, </a:t>
            </a:r>
          </a:p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ответственность, активность, аккуратность, культуру общения и поведения в социуме;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*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воспитывать интерес, любовь к книге, произведениям 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художественной литературы, как  источнику знаний., бережного отношения к книге;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*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повышение компетентности родителей в вопросах ознакомления детей с детской  художественной литературой;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*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вовлечение родителей в процесс приобщения детей к</a:t>
            </a:r>
          </a:p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художественной литературе.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423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9644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      Методы и формы реализации проекта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05041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1050414"/>
            <a:ext cx="79928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Сюжетно- ролевые игры «Библиотека», «Книжный магазин», «Переплетная мастерская»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Игры, викторины, кроссворды по прочитанным книгам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Игры – драматизации (ребенок самостоятельно создает образ с помощью комплекса средств вербальной и невербальной выразительности)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Театрализованные игры-драматизации воспитывают у детей  выразительность движений и речи, воображение, фантазию,  творческую самостоятельность.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Лепка и рисование- продуктивные виды деятельности,  где дети отображают свои впечатления от прочитанных книг.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Конкурс юных чтецов.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032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        Ожидаемые результаты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052736"/>
            <a:ext cx="79928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Повышение у детей интереса к книге, произведениям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художественной  литературы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Развитие инициативы,  стремления к самостоятельному, добровольному обращению ребенка к книге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Формирование у детей заинтересованного слушания чтения и активного участия в беседах по обсуждению прочитанного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Формирование умение общаться с детской книгой «один на один»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Развитие у детей индивидуальных особенностей в творческой речевой деятельности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Широкое использование детьми речевых форм выразительности речи в разных видах деятельности и повседневной жизни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участие родителей в совместной творческой и продуктивной деятельности, в совместных помещениях с детьми детской библиотеки, читального зала, организации вечеров семейного чтения.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888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5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        Этапы  реализации проекта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085706"/>
            <a:ext cx="79208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Подготовительный этап: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ru-RU" sz="2000" b="1" dirty="0" smtClean="0">
                <a:solidFill>
                  <a:srgbClr val="002060"/>
                </a:solidFill>
              </a:rPr>
              <a:t>создание группы единомышленников: муз. работник,     воспитатели  дошкольных  групп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2</a:t>
            </a:r>
            <a:r>
              <a:rPr lang="ru-RU" sz="2000" b="1" dirty="0" smtClean="0">
                <a:solidFill>
                  <a:srgbClr val="002060"/>
                </a:solidFill>
              </a:rPr>
              <a:t>. определение целей и задач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3. </a:t>
            </a:r>
            <a:r>
              <a:rPr lang="ru-RU" sz="2000" b="1" dirty="0" smtClean="0">
                <a:solidFill>
                  <a:srgbClr val="002060"/>
                </a:solidFill>
              </a:rPr>
              <a:t>составление плана работы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4. </a:t>
            </a:r>
            <a:r>
              <a:rPr lang="ru-RU" sz="2000" b="1" dirty="0" smtClean="0">
                <a:solidFill>
                  <a:srgbClr val="002060"/>
                </a:solidFill>
              </a:rPr>
              <a:t>создание предметно –пространственной среды в группе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5. </a:t>
            </a:r>
            <a:r>
              <a:rPr lang="ru-RU" sz="2000" b="1" dirty="0" smtClean="0">
                <a:solidFill>
                  <a:srgbClr val="002060"/>
                </a:solidFill>
              </a:rPr>
              <a:t>выбор материала, подбор литературы</a:t>
            </a:r>
          </a:p>
          <a:p>
            <a:endParaRPr lang="ru-RU" sz="2000" b="1" dirty="0"/>
          </a:p>
          <a:p>
            <a:r>
              <a:rPr lang="ru-RU" sz="2000" b="1" dirty="0" smtClean="0"/>
              <a:t>   </a:t>
            </a:r>
            <a:r>
              <a:rPr lang="ru-RU" sz="2000" b="1" dirty="0" smtClean="0">
                <a:solidFill>
                  <a:srgbClr val="FF0000"/>
                </a:solidFill>
              </a:rPr>
              <a:t>Основной этап: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1. </a:t>
            </a:r>
            <a:r>
              <a:rPr lang="ru-RU" sz="2000" b="1" dirty="0" smtClean="0">
                <a:solidFill>
                  <a:srgbClr val="002060"/>
                </a:solidFill>
              </a:rPr>
              <a:t>НОД по развитию речи и худ. литературе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2. </a:t>
            </a:r>
            <a:r>
              <a:rPr lang="ru-RU" sz="2000" b="1" dirty="0" smtClean="0">
                <a:solidFill>
                  <a:srgbClr val="002060"/>
                </a:solidFill>
              </a:rPr>
              <a:t>НОД по ознакомлению с окружающим.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3. </a:t>
            </a:r>
            <a:r>
              <a:rPr lang="ru-RU" sz="2000" b="1" dirty="0" smtClean="0">
                <a:solidFill>
                  <a:srgbClr val="002060"/>
                </a:solidFill>
              </a:rPr>
              <a:t>НОД по ИЗО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4. </a:t>
            </a:r>
            <a:r>
              <a:rPr lang="ru-RU" sz="2000" b="1" dirty="0" smtClean="0">
                <a:solidFill>
                  <a:srgbClr val="002060"/>
                </a:solidFill>
              </a:rPr>
              <a:t>Экскурсии, инсценировки, выставки, беседы, конкурсы.</a:t>
            </a:r>
          </a:p>
          <a:p>
            <a:endParaRPr lang="ru-RU" sz="2000" b="1" dirty="0"/>
          </a:p>
          <a:p>
            <a:r>
              <a:rPr lang="ru-RU" sz="2000" b="1" dirty="0" smtClean="0">
                <a:solidFill>
                  <a:srgbClr val="FF0000"/>
                </a:solidFill>
              </a:rPr>
              <a:t>   Заключительный этап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Оформление результатов проекта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35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008" y="1988840"/>
            <a:ext cx="4177480" cy="3158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56992"/>
            <a:ext cx="4391472" cy="3077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755576" y="1052736"/>
            <a:ext cx="4031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Конкурс чтецов-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«Стихи Есенина»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282</TotalTime>
  <Words>781</Words>
  <Application>Microsoft Office PowerPoint</Application>
  <PresentationFormat>Экран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Главная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Real-Web</dc:creator>
  <cp:lastModifiedBy>User</cp:lastModifiedBy>
  <cp:revision>33</cp:revision>
  <dcterms:created xsi:type="dcterms:W3CDTF">2016-05-02T09:22:11Z</dcterms:created>
  <dcterms:modified xsi:type="dcterms:W3CDTF">2016-11-19T11:52:29Z</dcterms:modified>
</cp:coreProperties>
</file>