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4" r:id="rId21"/>
    <p:sldId id="303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5" r:id="rId42"/>
    <p:sldId id="326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18A9BE7-C1EA-4046-9A07-92262B0A84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AB08F5C-A0E4-4E46-A39C-D136E85AB3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6408712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sz="8000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6632"/>
            <a:ext cx="8856984" cy="66247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1400" smtClean="0">
                <a:solidFill>
                  <a:schemeClr val="tx1"/>
                </a:solidFill>
              </a:rPr>
              <a:t>                </a:t>
            </a:r>
            <a:r>
              <a:rPr lang="ru-RU" sz="1400" smtClean="0">
                <a:solidFill>
                  <a:schemeClr val="tx1"/>
                </a:solidFill>
              </a:rPr>
              <a:t>     </a:t>
            </a:r>
            <a:r>
              <a:rPr lang="ru-RU" sz="1400" smtClean="0">
                <a:solidFill>
                  <a:srgbClr val="0070C0"/>
                </a:solidFill>
              </a:rPr>
              <a:t>МБДОУ </a:t>
            </a:r>
            <a:r>
              <a:rPr lang="ru-RU" sz="1400" dirty="0" smtClean="0">
                <a:solidFill>
                  <a:srgbClr val="0070C0"/>
                </a:solidFill>
              </a:rPr>
              <a:t>«Детский сад комбинированного вида №5 «Золотая рыбка» г. </a:t>
            </a:r>
            <a:r>
              <a:rPr lang="ru-RU" sz="1400" dirty="0" err="1" smtClean="0">
                <a:solidFill>
                  <a:srgbClr val="0070C0"/>
                </a:solidFill>
              </a:rPr>
              <a:t>Щёлкино</a:t>
            </a:r>
            <a:r>
              <a:rPr lang="ru-RU" sz="1400" dirty="0" smtClean="0">
                <a:solidFill>
                  <a:srgbClr val="0070C0"/>
                </a:solidFill>
              </a:rPr>
              <a:t> »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                                             Ленинский </a:t>
            </a:r>
            <a:r>
              <a:rPr lang="ru-RU" sz="1400" dirty="0" err="1" smtClean="0">
                <a:solidFill>
                  <a:srgbClr val="0070C0"/>
                </a:solidFill>
              </a:rPr>
              <a:t>р-он</a:t>
            </a:r>
            <a:r>
              <a:rPr lang="ru-RU" sz="1400" dirty="0" smtClean="0">
                <a:solidFill>
                  <a:srgbClr val="0070C0"/>
                </a:solidFill>
              </a:rPr>
              <a:t>.    Республика Крым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</a:t>
            </a:r>
          </a:p>
          <a:p>
            <a:endParaRPr lang="ru-RU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4000" dirty="0" smtClean="0">
                <a:solidFill>
                  <a:srgbClr val="7030A0"/>
                </a:solidFill>
              </a:rPr>
              <a:t>                       </a:t>
            </a:r>
            <a:r>
              <a:rPr lang="ru-RU" sz="4400" dirty="0" smtClean="0">
                <a:solidFill>
                  <a:srgbClr val="FF0000"/>
                </a:solidFill>
              </a:rPr>
              <a:t>Проект</a:t>
            </a:r>
          </a:p>
          <a:p>
            <a:r>
              <a:rPr lang="ru-RU" sz="4000" dirty="0" smtClean="0">
                <a:solidFill>
                  <a:srgbClr val="7030A0"/>
                </a:solidFill>
              </a:rPr>
              <a:t>                     </a:t>
            </a:r>
          </a:p>
          <a:p>
            <a:r>
              <a:rPr lang="ru-RU" sz="4000" dirty="0" smtClean="0">
                <a:solidFill>
                  <a:srgbClr val="7030A0"/>
                </a:solidFill>
              </a:rPr>
              <a:t>                       </a:t>
            </a:r>
            <a:r>
              <a:rPr lang="ru-RU" sz="5400" dirty="0" smtClean="0">
                <a:solidFill>
                  <a:srgbClr val="7030A0"/>
                </a:solidFill>
              </a:rPr>
              <a:t>«Чудо-тесто»</a:t>
            </a:r>
          </a:p>
          <a:p>
            <a:endParaRPr lang="ru-RU" sz="5400" dirty="0" smtClean="0">
              <a:solidFill>
                <a:srgbClr val="7030A0"/>
              </a:solidFill>
            </a:endParaRPr>
          </a:p>
          <a:p>
            <a:endParaRPr lang="ru-RU" sz="5400" dirty="0" smtClean="0">
              <a:solidFill>
                <a:srgbClr val="7030A0"/>
              </a:solidFill>
            </a:endParaRPr>
          </a:p>
          <a:p>
            <a:r>
              <a:rPr lang="ru-RU" sz="5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                                                                                                                      Составила: Романюк Н.Ю.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                                                                                                                  воспитатель старшей группы№12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                                                                                                                     </a:t>
            </a:r>
            <a:r>
              <a:rPr lang="en-US" sz="1400" dirty="0" smtClean="0">
                <a:solidFill>
                  <a:srgbClr val="0070C0"/>
                </a:solidFill>
              </a:rPr>
              <a:t>/</a:t>
            </a:r>
            <a:r>
              <a:rPr lang="ru-RU" sz="1400" dirty="0" smtClean="0">
                <a:solidFill>
                  <a:srgbClr val="0070C0"/>
                </a:solidFill>
              </a:rPr>
              <a:t>  октябрь2015-май 2016гг.    </a:t>
            </a:r>
            <a:r>
              <a:rPr lang="en-US" sz="1400" dirty="0" smtClean="0">
                <a:solidFill>
                  <a:srgbClr val="0070C0"/>
                </a:solidFill>
              </a:rPr>
              <a:t>/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                                                                                                 </a:t>
            </a:r>
            <a:endParaRPr lang="ru-RU" sz="5400" dirty="0" smtClean="0">
              <a:solidFill>
                <a:schemeClr val="tx1"/>
              </a:solidFill>
            </a:endParaRPr>
          </a:p>
          <a:p>
            <a:endParaRPr lang="ru-RU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6eAqw0mvM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429000"/>
            <a:ext cx="2520280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64087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i="1" dirty="0" smtClean="0">
                <a:solidFill>
                  <a:srgbClr val="7030A0"/>
                </a:solidFill>
              </a:rPr>
              <a:t>отпечатки на поверхности теста: пальцами, ладонью, локтем, отпечатки стекой, пуговицами, ракушками, пробками и др.)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Первое окрашивание поделок из соленого теста, смешивание различных цветов красок, получение дополнительных оттенков.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Работа детей с объемными формами (шарик, колбаска, лепешка, «листок», «улитка» и т.п.)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Работа с трафаретами, с формами для печений.</a:t>
            </a: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51304" cy="63227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- </a:t>
            </a:r>
            <a:r>
              <a:rPr lang="ru-RU" sz="3200" i="1" dirty="0" smtClean="0">
                <a:solidFill>
                  <a:srgbClr val="7030A0"/>
                </a:solidFill>
              </a:rPr>
              <a:t>Усложнение задачи – </a:t>
            </a:r>
            <a:r>
              <a:rPr lang="ru-RU" sz="3200" i="1" dirty="0" err="1" smtClean="0">
                <a:solidFill>
                  <a:srgbClr val="7030A0"/>
                </a:solidFill>
              </a:rPr>
              <a:t>облепливание</a:t>
            </a:r>
            <a:r>
              <a:rPr lang="ru-RU" sz="3200" i="1" dirty="0" smtClean="0">
                <a:solidFill>
                  <a:srgbClr val="7030A0"/>
                </a:solidFill>
              </a:rPr>
              <a:t> объемной формы ( «яйцо» ) 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Экспериментирование с ракушками, пуговицы, бусинками, бисером, </a:t>
            </a:r>
            <a:r>
              <a:rPr lang="ru-RU" sz="3200" i="1" dirty="0" err="1" smtClean="0">
                <a:solidFill>
                  <a:srgbClr val="7030A0"/>
                </a:solidFill>
              </a:rPr>
              <a:t>паетками</a:t>
            </a:r>
            <a:r>
              <a:rPr lang="ru-RU" sz="3200" i="1" dirty="0" smtClean="0">
                <a:solidFill>
                  <a:srgbClr val="7030A0"/>
                </a:solidFill>
              </a:rPr>
              <a:t> и т.п.</a:t>
            </a: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3. Заключительный этап: </a:t>
            </a:r>
            <a:r>
              <a:rPr lang="ru-RU" sz="3200" i="1" dirty="0" smtClean="0">
                <a:solidFill>
                  <a:srgbClr val="7030A0"/>
                </a:solidFill>
              </a:rPr>
              <a:t>(май)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Вернисаж детских работ.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Изготовление с детьми фотоплаката «Мы – юные скульпторы!».</a:t>
            </a: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15121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    * Знакомство с рецептом соленого теста, </a:t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r>
              <a:rPr lang="ru-RU" sz="2800" b="1" i="1" dirty="0" smtClean="0">
                <a:solidFill>
                  <a:srgbClr val="7030A0"/>
                </a:solidFill>
              </a:rPr>
              <a:t>                     первое замешивание…*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                                  </a:t>
            </a:r>
            <a:r>
              <a:rPr lang="ru-RU" sz="3200" b="1" i="1" dirty="0" smtClean="0">
                <a:solidFill>
                  <a:srgbClr val="FF0000"/>
                </a:solidFill>
              </a:rPr>
              <a:t>**  Наши отпечатки…**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IMG_20151221_09383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924944"/>
            <a:ext cx="4392488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IMG_20160425_09005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179512" y="2060848"/>
            <a:ext cx="4320729" cy="3384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4981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> 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4400" b="1" i="1" dirty="0" smtClean="0">
                <a:solidFill>
                  <a:srgbClr val="7030A0"/>
                </a:solidFill>
              </a:rPr>
              <a:t>*Соленое тесто </a:t>
            </a:r>
            <a:br>
              <a:rPr lang="ru-RU" sz="4400" b="1" i="1" dirty="0" smtClean="0">
                <a:solidFill>
                  <a:srgbClr val="7030A0"/>
                </a:solidFill>
              </a:rPr>
            </a:br>
            <a:r>
              <a:rPr lang="ru-RU" sz="4400" b="1" i="1" dirty="0" smtClean="0">
                <a:solidFill>
                  <a:srgbClr val="7030A0"/>
                </a:solidFill>
              </a:rPr>
              <a:t>                        белое и цветное *</a:t>
            </a:r>
            <a:endParaRPr lang="ru-RU" sz="4400" b="1" i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20160406_10223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3140968"/>
            <a:ext cx="4320034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60425_091035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1916832"/>
            <a:ext cx="4321175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3010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  *Осенние  листочки *  </a:t>
            </a: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                 </a:t>
            </a:r>
            <a:r>
              <a:rPr lang="ru-RU" sz="2800" b="1" i="1" dirty="0" smtClean="0">
                <a:solidFill>
                  <a:srgbClr val="FF0000"/>
                </a:solidFill>
              </a:rPr>
              <a:t>Роспись акварелью…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20160428_10345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924944"/>
            <a:ext cx="4321175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60428_141108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139952" y="1556792"/>
            <a:ext cx="4608512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Капля 8"/>
          <p:cNvSpPr/>
          <p:nvPr/>
        </p:nvSpPr>
        <p:spPr>
          <a:xfrm>
            <a:off x="6660232" y="260648"/>
            <a:ext cx="360040" cy="288032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апля 9"/>
          <p:cNvSpPr/>
          <p:nvPr/>
        </p:nvSpPr>
        <p:spPr>
          <a:xfrm>
            <a:off x="7164288" y="188640"/>
            <a:ext cx="360040" cy="288032"/>
          </a:xfrm>
          <a:prstGeom prst="teardrop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апля 10"/>
          <p:cNvSpPr/>
          <p:nvPr/>
        </p:nvSpPr>
        <p:spPr>
          <a:xfrm>
            <a:off x="6948264" y="548680"/>
            <a:ext cx="288032" cy="288032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8448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 *Рогалики, хлебцы, плетенки,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>                       печенье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6" name="Содержимое 5" descr="IMG_20160406_16210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564904"/>
            <a:ext cx="4320480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IMG_20160428_10425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628800"/>
            <a:ext cx="4392488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нак запрета 4"/>
          <p:cNvSpPr/>
          <p:nvPr/>
        </p:nvSpPr>
        <p:spPr>
          <a:xfrm>
            <a:off x="683568" y="908720"/>
            <a:ext cx="576064" cy="504056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Кольцо 7"/>
          <p:cNvSpPr/>
          <p:nvPr/>
        </p:nvSpPr>
        <p:spPr>
          <a:xfrm>
            <a:off x="1259632" y="1052736"/>
            <a:ext cx="432048" cy="432048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1619672" y="908720"/>
            <a:ext cx="576064" cy="770384"/>
          </a:xfrm>
          <a:prstGeom prst="blockArc">
            <a:avLst>
              <a:gd name="adj1" fmla="val 11783857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Месяц 9"/>
          <p:cNvSpPr/>
          <p:nvPr/>
        </p:nvSpPr>
        <p:spPr>
          <a:xfrm>
            <a:off x="323528" y="1196752"/>
            <a:ext cx="360040" cy="432048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ирог 10"/>
          <p:cNvSpPr/>
          <p:nvPr/>
        </p:nvSpPr>
        <p:spPr>
          <a:xfrm>
            <a:off x="899592" y="1412776"/>
            <a:ext cx="504056" cy="360040"/>
          </a:xfrm>
          <a:prstGeom prst="pie">
            <a:avLst>
              <a:gd name="adj1" fmla="val 0"/>
              <a:gd name="adj2" fmla="val 158196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10081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        для сюжетно- ролевой  игры</a:t>
            </a:r>
            <a:br>
              <a:rPr lang="ru-RU" sz="3200" b="1" i="1" dirty="0" smtClean="0">
                <a:solidFill>
                  <a:srgbClr val="7030A0"/>
                </a:solidFill>
              </a:rPr>
            </a:br>
            <a:r>
              <a:rPr lang="ru-RU" sz="3200" b="1" i="1" dirty="0" smtClean="0">
                <a:solidFill>
                  <a:srgbClr val="7030A0"/>
                </a:solidFill>
              </a:rPr>
              <a:t>                 «КАФЕ-МАГАЗИН» *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IMG_20160428_1350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8424936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136904" cy="12241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00B050"/>
                </a:solidFill>
              </a:rPr>
              <a:t>            </a:t>
            </a:r>
            <a:br>
              <a:rPr lang="ru-RU" sz="4000" b="1" i="1" dirty="0" smtClean="0">
                <a:solidFill>
                  <a:srgbClr val="00B050"/>
                </a:solidFill>
              </a:rPr>
            </a:br>
            <a:r>
              <a:rPr lang="ru-RU" sz="4000" b="1" i="1" dirty="0" smtClean="0">
                <a:solidFill>
                  <a:srgbClr val="00B050"/>
                </a:solidFill>
              </a:rPr>
              <a:t>             *Ёлочка- иголочка*</a:t>
            </a:r>
            <a:br>
              <a:rPr lang="ru-RU" sz="4000" b="1" i="1" dirty="0" smtClean="0">
                <a:solidFill>
                  <a:srgbClr val="00B050"/>
                </a:solidFill>
              </a:rPr>
            </a:br>
            <a:endParaRPr lang="ru-RU" sz="4000" b="1" i="1" dirty="0">
              <a:solidFill>
                <a:srgbClr val="00B050"/>
              </a:solidFill>
            </a:endParaRPr>
          </a:p>
        </p:txBody>
      </p:sp>
      <p:pic>
        <p:nvPicPr>
          <p:cNvPr id="5" name="Содержимое 4" descr="IMG_20151225_09301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708920"/>
            <a:ext cx="4392488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51221_100148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139952" y="1700808"/>
            <a:ext cx="4824536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Равнобедренный треугольник 7"/>
          <p:cNvSpPr/>
          <p:nvPr/>
        </p:nvSpPr>
        <p:spPr>
          <a:xfrm>
            <a:off x="683568" y="260648"/>
            <a:ext cx="504056" cy="288032"/>
          </a:xfrm>
          <a:prstGeom prst="triangle">
            <a:avLst>
              <a:gd name="adj" fmla="val 4880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83568" y="548680"/>
            <a:ext cx="504056" cy="28803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83568" y="836712"/>
            <a:ext cx="504056" cy="28803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51225_16054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60649"/>
            <a:ext cx="8712968" cy="5328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784976" cy="141763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   </a:t>
            </a:r>
            <a:r>
              <a:rPr lang="ru-RU" b="1" i="1" dirty="0" smtClean="0">
                <a:solidFill>
                  <a:srgbClr val="00B0F0"/>
                </a:solidFill>
              </a:rPr>
              <a:t>*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</a:t>
            </a:r>
            <a:r>
              <a:rPr lang="ru-RU" b="1" i="1" dirty="0" smtClean="0">
                <a:solidFill>
                  <a:srgbClr val="00B0F0"/>
                </a:solidFill>
              </a:rPr>
              <a:t>*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</a:t>
            </a:r>
            <a:r>
              <a:rPr lang="ru-RU" b="1" i="1" dirty="0" smtClean="0">
                <a:solidFill>
                  <a:srgbClr val="00B0F0"/>
                </a:solidFill>
              </a:rPr>
              <a:t>*</a:t>
            </a: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              </a:t>
            </a:r>
            <a:r>
              <a:rPr lang="ru-RU" b="1" i="1" dirty="0" smtClean="0">
                <a:solidFill>
                  <a:srgbClr val="00B0F0"/>
                </a:solidFill>
              </a:rPr>
              <a:t>* </a:t>
            </a:r>
            <a:r>
              <a:rPr lang="ru-RU" b="1" i="1" dirty="0" smtClean="0">
                <a:solidFill>
                  <a:srgbClr val="7030A0"/>
                </a:solidFill>
              </a:rPr>
              <a:t>   </a:t>
            </a:r>
            <a:r>
              <a:rPr lang="ru-RU" sz="3600" b="1" i="1" dirty="0" smtClean="0">
                <a:solidFill>
                  <a:srgbClr val="7030A0"/>
                </a:solidFill>
              </a:rPr>
              <a:t>Н</a:t>
            </a:r>
            <a:r>
              <a:rPr lang="ru-RU" b="1" i="1" dirty="0" smtClean="0">
                <a:solidFill>
                  <a:srgbClr val="7030A0"/>
                </a:solidFill>
              </a:rPr>
              <a:t>ОВОГОДНИЕ ШАРЫ    </a:t>
            </a:r>
            <a:r>
              <a:rPr lang="ru-RU" b="1" i="1" dirty="0" smtClean="0">
                <a:solidFill>
                  <a:srgbClr val="00B0F0"/>
                </a:solidFill>
              </a:rPr>
              <a:t>* </a:t>
            </a:r>
            <a:r>
              <a:rPr lang="ru-RU" b="1" i="1" dirty="0" smtClean="0">
                <a:solidFill>
                  <a:srgbClr val="7030A0"/>
                </a:solidFill>
              </a:rPr>
              <a:t> 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00B0F0"/>
                </a:solidFill>
              </a:rPr>
              <a:t>*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</a:t>
            </a:r>
            <a:r>
              <a:rPr lang="ru-RU" b="1" i="1" dirty="0" smtClean="0">
                <a:solidFill>
                  <a:srgbClr val="00B0F0"/>
                </a:solidFill>
              </a:rPr>
              <a:t>*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</a:t>
            </a:r>
            <a:r>
              <a:rPr lang="ru-RU" b="1" i="1" dirty="0" smtClean="0">
                <a:solidFill>
                  <a:srgbClr val="00B0F0"/>
                </a:solidFill>
              </a:rPr>
              <a:t>*</a:t>
            </a:r>
            <a:endParaRPr lang="ru-RU" b="1" i="1" dirty="0">
              <a:solidFill>
                <a:srgbClr val="00B0F0"/>
              </a:solidFill>
            </a:endParaRPr>
          </a:p>
        </p:txBody>
      </p:sp>
      <p:pic>
        <p:nvPicPr>
          <p:cNvPr id="5" name="Содержимое 4" descr="игрушка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950" y="1700808"/>
            <a:ext cx="4824090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51225_122950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427984" y="2996952"/>
            <a:ext cx="4608513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Блок-схема: узел 6"/>
          <p:cNvSpPr/>
          <p:nvPr/>
        </p:nvSpPr>
        <p:spPr>
          <a:xfrm>
            <a:off x="827584" y="548680"/>
            <a:ext cx="385192" cy="360040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Арка 8"/>
          <p:cNvSpPr/>
          <p:nvPr/>
        </p:nvSpPr>
        <p:spPr>
          <a:xfrm>
            <a:off x="899592" y="404664"/>
            <a:ext cx="216024" cy="288032"/>
          </a:xfrm>
          <a:prstGeom prst="blockArc">
            <a:avLst>
              <a:gd name="adj1" fmla="val 10604887"/>
              <a:gd name="adj2" fmla="val 0"/>
              <a:gd name="adj3" fmla="val 25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7452320" y="548680"/>
            <a:ext cx="385192" cy="36004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/>
          <p:cNvSpPr/>
          <p:nvPr/>
        </p:nvSpPr>
        <p:spPr>
          <a:xfrm>
            <a:off x="7524328" y="404664"/>
            <a:ext cx="216024" cy="288032"/>
          </a:xfrm>
          <a:prstGeom prst="blockArc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24936" cy="61206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Вид проекта: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i="1" dirty="0" smtClean="0">
                <a:solidFill>
                  <a:srgbClr val="FF0000"/>
                </a:solidFill>
              </a:rPr>
              <a:t> </a:t>
            </a:r>
            <a:r>
              <a:rPr lang="ru-RU" sz="4400" i="1" dirty="0" smtClean="0">
                <a:solidFill>
                  <a:srgbClr val="7030A0"/>
                </a:solidFill>
              </a:rPr>
              <a:t>Познавательно-   творческий</a:t>
            </a:r>
            <a:r>
              <a:rPr lang="ru-RU" sz="4400" dirty="0" smtClean="0">
                <a:solidFill>
                  <a:srgbClr val="7030A0"/>
                </a:solidFill>
              </a:rPr>
              <a:t>.  </a:t>
            </a:r>
            <a:br>
              <a:rPr lang="ru-RU" sz="4400" dirty="0" smtClean="0">
                <a:solidFill>
                  <a:srgbClr val="7030A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Тип проекта: </a:t>
            </a:r>
            <a:r>
              <a:rPr lang="ru-RU" sz="4400" i="1" dirty="0" smtClean="0">
                <a:solidFill>
                  <a:srgbClr val="7030A0"/>
                </a:solidFill>
              </a:rPr>
              <a:t>Долгосрочный (октябрь 2015. – май 2016 г.)</a:t>
            </a:r>
            <a:r>
              <a:rPr lang="ru-RU" sz="4400" dirty="0" smtClean="0">
                <a:solidFill>
                  <a:srgbClr val="7030A0"/>
                </a:solidFill>
              </a:rPr>
              <a:t/>
            </a:r>
            <a:br>
              <a:rPr lang="ru-RU" sz="4400" dirty="0" smtClean="0">
                <a:solidFill>
                  <a:srgbClr val="7030A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Участники:</a:t>
            </a:r>
            <a:r>
              <a:rPr lang="ru-RU" sz="4400" dirty="0" smtClean="0">
                <a:solidFill>
                  <a:srgbClr val="7030A0"/>
                </a:solidFill>
              </a:rPr>
              <a:t> </a:t>
            </a:r>
            <a:r>
              <a:rPr lang="ru-RU" sz="4400" i="1" dirty="0" smtClean="0">
                <a:solidFill>
                  <a:srgbClr val="7030A0"/>
                </a:solidFill>
              </a:rPr>
              <a:t>Воспитатель, помощник воспитателя, дети ст. гр. №12 , родители</a:t>
            </a:r>
            <a:endParaRPr lang="ru-RU" sz="44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648072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rgbClr val="00B0F0"/>
                </a:solidFill>
              </a:rPr>
              <a:t>   </a:t>
            </a:r>
            <a:r>
              <a:rPr lang="ru-RU" sz="3600" dirty="0" smtClean="0">
                <a:solidFill>
                  <a:srgbClr val="00B0F0"/>
                </a:solidFill>
              </a:rPr>
              <a:t>               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IMG_20151222_16234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8579296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24-конечная звезда 8"/>
          <p:cNvSpPr/>
          <p:nvPr/>
        </p:nvSpPr>
        <p:spPr>
          <a:xfrm>
            <a:off x="8172400" y="3140968"/>
            <a:ext cx="648072" cy="576064"/>
          </a:xfrm>
          <a:prstGeom prst="star24">
            <a:avLst>
              <a:gd name="adj" fmla="val 3203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Солнце 12"/>
          <p:cNvSpPr/>
          <p:nvPr/>
        </p:nvSpPr>
        <p:spPr>
          <a:xfrm>
            <a:off x="539552" y="620688"/>
            <a:ext cx="914400" cy="914400"/>
          </a:xfrm>
          <a:prstGeom prst="sun">
            <a:avLst>
              <a:gd name="adj" fmla="val 4310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68952" cy="12289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 *Веселые мордашки 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</a:t>
            </a:r>
            <a:r>
              <a:rPr lang="ru-RU" sz="3600" b="1" i="1" dirty="0" smtClean="0">
                <a:solidFill>
                  <a:srgbClr val="7030A0"/>
                </a:solidFill>
              </a:rPr>
              <a:t>животных *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6" name="Содержимое 5" descr="IMG_20160325_09182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950" y="1484784"/>
            <a:ext cx="4680074" cy="34563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IMG_20160404_121840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779912" y="3140968"/>
            <a:ext cx="5256138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Блок-схема: узел 7"/>
          <p:cNvSpPr/>
          <p:nvPr/>
        </p:nvSpPr>
        <p:spPr>
          <a:xfrm>
            <a:off x="7164288" y="260648"/>
            <a:ext cx="792088" cy="72008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7380312" y="548680"/>
            <a:ext cx="72008" cy="72008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7668344" y="548680"/>
            <a:ext cx="72008" cy="72008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7550617" y="764704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7164288" y="260648"/>
            <a:ext cx="216024" cy="216024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740352" y="260648"/>
            <a:ext cx="216024" cy="216024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60404_13443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32656"/>
            <a:ext cx="8291264" cy="6048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Улыбающееся лицо 4"/>
          <p:cNvSpPr/>
          <p:nvPr/>
        </p:nvSpPr>
        <p:spPr>
          <a:xfrm>
            <a:off x="7740352" y="620688"/>
            <a:ext cx="648072" cy="64807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15121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</a:rPr>
              <a:t>        *  Пряничный домик  *</a:t>
            </a:r>
            <a:br>
              <a:rPr lang="ru-RU" sz="4000" b="1" i="1" dirty="0" smtClean="0">
                <a:solidFill>
                  <a:srgbClr val="7030A0"/>
                </a:solidFill>
              </a:rPr>
            </a:br>
            <a:endParaRPr lang="ru-RU" sz="4000" b="1" i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20160311_09400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44824"/>
            <a:ext cx="4536628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60311_09460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83968" y="2852936"/>
            <a:ext cx="4464496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83568" y="548680"/>
            <a:ext cx="410344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11560" y="188640"/>
            <a:ext cx="576064" cy="432048"/>
          </a:xfrm>
          <a:prstGeom prst="triangle">
            <a:avLst>
              <a:gd name="adj" fmla="val 51069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>
            <a:off x="755576" y="692696"/>
            <a:ext cx="216024" cy="216024"/>
          </a:xfrm>
          <a:prstGeom prst="round1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60316_14364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6120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78621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</a:rPr>
              <a:t>        *Звездочка для папы*</a:t>
            </a:r>
            <a:br>
              <a:rPr lang="ru-RU" sz="4000" b="1" i="1" dirty="0" smtClean="0">
                <a:solidFill>
                  <a:srgbClr val="7030A0"/>
                </a:solidFill>
              </a:rPr>
            </a:br>
            <a:endParaRPr lang="ru-RU" sz="4000" b="1" i="1" dirty="0">
              <a:solidFill>
                <a:srgbClr val="7030A0"/>
              </a:solidFill>
            </a:endParaRPr>
          </a:p>
        </p:txBody>
      </p:sp>
      <p:pic>
        <p:nvPicPr>
          <p:cNvPr id="6" name="Содержимое 5" descr="тестозвезда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388" y="3212976"/>
            <a:ext cx="4320604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8" descr="IMG_20160515_12165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276872"/>
            <a:ext cx="4392612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5-конечная звезда 9"/>
          <p:cNvSpPr/>
          <p:nvPr/>
        </p:nvSpPr>
        <p:spPr>
          <a:xfrm>
            <a:off x="395536" y="260648"/>
            <a:ext cx="576064" cy="504056"/>
          </a:xfrm>
          <a:prstGeom prst="star5">
            <a:avLst>
              <a:gd name="adj" fmla="val 27526"/>
              <a:gd name="hf" fmla="val 105146"/>
              <a:gd name="vf" fmla="val 11055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8028384" y="1124744"/>
            <a:ext cx="576064" cy="504056"/>
          </a:xfrm>
          <a:prstGeom prst="star5">
            <a:avLst>
              <a:gd name="adj" fmla="val 29934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60219_10555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640960" cy="6048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5-конечная звезда 4"/>
          <p:cNvSpPr/>
          <p:nvPr/>
        </p:nvSpPr>
        <p:spPr>
          <a:xfrm>
            <a:off x="8028384" y="5733256"/>
            <a:ext cx="842392" cy="792088"/>
          </a:xfrm>
          <a:prstGeom prst="star5">
            <a:avLst>
              <a:gd name="adj" fmla="val 25008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3541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b="1" i="1" dirty="0" smtClean="0">
                <a:solidFill>
                  <a:srgbClr val="7030A0"/>
                </a:solidFill>
              </a:rPr>
              <a:t>        *Веселые солнышки*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IMG_20160310_09451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2564904"/>
            <a:ext cx="4752528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IMG_20160314_144839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55976" y="1772816"/>
            <a:ext cx="4608512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12-конечная звезда 8"/>
          <p:cNvSpPr/>
          <p:nvPr/>
        </p:nvSpPr>
        <p:spPr>
          <a:xfrm>
            <a:off x="467544" y="332656"/>
            <a:ext cx="792088" cy="720080"/>
          </a:xfrm>
          <a:prstGeom prst="star12">
            <a:avLst>
              <a:gd name="adj" fmla="val 2432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5701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         *Подкова на счастье*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20160330_1543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3068960"/>
            <a:ext cx="4320480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60401_092256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1628800"/>
            <a:ext cx="4824536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Арка 6"/>
          <p:cNvSpPr/>
          <p:nvPr/>
        </p:nvSpPr>
        <p:spPr>
          <a:xfrm rot="10800000">
            <a:off x="467544" y="0"/>
            <a:ext cx="770384" cy="1296144"/>
          </a:xfrm>
          <a:prstGeom prst="blockArc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395536" y="1340768"/>
            <a:ext cx="216024" cy="288032"/>
          </a:xfrm>
          <a:prstGeom prst="sun">
            <a:avLst>
              <a:gd name="adj" fmla="val 4481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1403648" y="260648"/>
            <a:ext cx="288032" cy="216024"/>
          </a:xfrm>
          <a:prstGeom prst="star4">
            <a:avLst>
              <a:gd name="adj" fmla="val 1198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579296" cy="14176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20160404_13384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713663" cy="6048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-конечная звезда 4"/>
          <p:cNvSpPr/>
          <p:nvPr/>
        </p:nvSpPr>
        <p:spPr>
          <a:xfrm>
            <a:off x="755576" y="476672"/>
            <a:ext cx="626368" cy="648072"/>
          </a:xfrm>
          <a:prstGeom prst="star4">
            <a:avLst>
              <a:gd name="adj" fmla="val 850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7884368" y="4869160"/>
            <a:ext cx="770384" cy="792088"/>
          </a:xfrm>
          <a:prstGeom prst="star4">
            <a:avLst>
              <a:gd name="adj" fmla="val 814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944" cy="64807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Цель проекта: </a:t>
            </a:r>
            <a:r>
              <a:rPr lang="ru-RU" sz="4800" dirty="0" smtClean="0">
                <a:solidFill>
                  <a:srgbClr val="7030A0"/>
                </a:solidFill>
              </a:rPr>
              <a:t/>
            </a:r>
            <a:br>
              <a:rPr lang="ru-RU" sz="4800" dirty="0" smtClean="0">
                <a:solidFill>
                  <a:srgbClr val="7030A0"/>
                </a:solidFill>
              </a:rPr>
            </a:br>
            <a:r>
              <a:rPr lang="ru-RU" sz="4800" dirty="0" smtClean="0">
                <a:solidFill>
                  <a:srgbClr val="7030A0"/>
                </a:solidFill>
              </a:rPr>
              <a:t>*</a:t>
            </a:r>
            <a:r>
              <a:rPr lang="ru-RU" sz="4800" i="1" dirty="0" smtClean="0">
                <a:solidFill>
                  <a:srgbClr val="7030A0"/>
                </a:solidFill>
              </a:rPr>
              <a:t>Развитие познавательно-творческих способностей детей, речи, мышления через  использования технологии </a:t>
            </a:r>
            <a:r>
              <a:rPr lang="ru-RU" sz="4800" i="1" dirty="0" err="1" smtClean="0">
                <a:solidFill>
                  <a:srgbClr val="7030A0"/>
                </a:solidFill>
              </a:rPr>
              <a:t>тестопластики</a:t>
            </a:r>
            <a:endParaRPr lang="ru-RU" sz="48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3010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</a:t>
            </a:r>
            <a:r>
              <a:rPr lang="ru-RU" sz="3600" b="1" i="1" dirty="0" smtClean="0">
                <a:solidFill>
                  <a:srgbClr val="7030A0"/>
                </a:solidFill>
              </a:rPr>
              <a:t>* Подарки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20160404_16075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950" y="2348880"/>
            <a:ext cx="5472162" cy="3960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60406_12094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067944" y="692696"/>
            <a:ext cx="4968106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8028384" y="5589240"/>
            <a:ext cx="792088" cy="72008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075240" cy="12289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    мамам  ,     сотрудникам   *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endParaRPr lang="ru-RU" dirty="0"/>
          </a:p>
        </p:txBody>
      </p:sp>
      <p:pic>
        <p:nvPicPr>
          <p:cNvPr id="7" name="Содержимое 6" descr="IMG_20160525_10430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636912"/>
            <a:ext cx="4752528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4" descr="IMG_20160519_140808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427984" y="1628800"/>
            <a:ext cx="4622106" cy="26383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Улыбающееся лицо 5"/>
          <p:cNvSpPr/>
          <p:nvPr/>
        </p:nvSpPr>
        <p:spPr>
          <a:xfrm>
            <a:off x="8100392" y="5661248"/>
            <a:ext cx="648072" cy="626368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352928" cy="12289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                     </a:t>
            </a:r>
            <a:r>
              <a:rPr lang="ru-RU" sz="4000" b="1" i="1" dirty="0" smtClean="0">
                <a:solidFill>
                  <a:srgbClr val="7030A0"/>
                </a:solidFill>
              </a:rPr>
              <a:t>* Жаворонки *</a:t>
            </a:r>
            <a:br>
              <a:rPr lang="ru-RU" sz="4000" b="1" i="1" dirty="0" smtClean="0">
                <a:solidFill>
                  <a:srgbClr val="7030A0"/>
                </a:solidFill>
              </a:rPr>
            </a:br>
            <a:r>
              <a:rPr lang="ru-RU" sz="4000" b="1" i="1" dirty="0" smtClean="0">
                <a:solidFill>
                  <a:srgbClr val="7030A0"/>
                </a:solidFill>
              </a:rPr>
              <a:t>            </a:t>
            </a:r>
            <a:r>
              <a:rPr lang="ru-RU" sz="3100" b="1" i="1" dirty="0" smtClean="0">
                <a:solidFill>
                  <a:srgbClr val="7030A0"/>
                </a:solidFill>
              </a:rPr>
              <a:t>(отпечатки ракушками)</a:t>
            </a:r>
            <a:endParaRPr lang="ru-RU" sz="3100" b="1" i="1" dirty="0">
              <a:solidFill>
                <a:srgbClr val="7030A0"/>
              </a:solidFill>
            </a:endParaRPr>
          </a:p>
        </p:txBody>
      </p:sp>
      <p:pic>
        <p:nvPicPr>
          <p:cNvPr id="8" name="Содержимое 7" descr="IMG_20160322_11004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2924944"/>
            <a:ext cx="5112568" cy="3645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IMG_20160322_103537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067944" y="1556792"/>
            <a:ext cx="4896544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Блок-схема: узел 8"/>
          <p:cNvSpPr/>
          <p:nvPr/>
        </p:nvSpPr>
        <p:spPr>
          <a:xfrm>
            <a:off x="683568" y="476672"/>
            <a:ext cx="576064" cy="288032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0098134">
            <a:off x="1207305" y="580042"/>
            <a:ext cx="332746" cy="228221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 rot="8099734">
            <a:off x="947900" y="325001"/>
            <a:ext cx="288032" cy="255944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 rot="20489572">
            <a:off x="937858" y="586945"/>
            <a:ext cx="288032" cy="288032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67544" y="404664"/>
            <a:ext cx="288032" cy="21602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ый треугольник 13"/>
          <p:cNvSpPr/>
          <p:nvPr/>
        </p:nvSpPr>
        <p:spPr>
          <a:xfrm rot="9099655">
            <a:off x="334434" y="575268"/>
            <a:ext cx="168989" cy="88620"/>
          </a:xfrm>
          <a:prstGeom prst="rt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60323_14020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0825" y="260648"/>
            <a:ext cx="8497888" cy="6120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13010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      </a:t>
            </a:r>
            <a:r>
              <a:rPr lang="ru-RU" sz="3600" b="1" i="1" dirty="0" smtClean="0">
                <a:solidFill>
                  <a:srgbClr val="7030A0"/>
                </a:solidFill>
              </a:rPr>
              <a:t>*   Панно «Цветы»  *</a:t>
            </a:r>
            <a:r>
              <a:rPr lang="ru-RU" sz="3600" dirty="0" smtClean="0">
                <a:solidFill>
                  <a:srgbClr val="0070C0"/>
                </a:solidFill>
              </a:rPr>
              <a:t/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              </a:t>
            </a:r>
            <a:r>
              <a:rPr lang="ru-RU" sz="3600" dirty="0" smtClean="0">
                <a:solidFill>
                  <a:srgbClr val="7030A0"/>
                </a:solidFill>
              </a:rPr>
              <a:t>-</a:t>
            </a:r>
            <a:r>
              <a:rPr lang="ru-RU" sz="2800" b="1" i="1" dirty="0" smtClean="0">
                <a:solidFill>
                  <a:srgbClr val="7030A0"/>
                </a:solidFill>
              </a:rPr>
              <a:t>коллективная работа-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pic>
        <p:nvPicPr>
          <p:cNvPr id="10" name="Содержимое 9" descr="IMG_20160406_10150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140968"/>
            <a:ext cx="5328592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Блок-схема: узел 10"/>
          <p:cNvSpPr/>
          <p:nvPr/>
        </p:nvSpPr>
        <p:spPr>
          <a:xfrm>
            <a:off x="899592" y="692696"/>
            <a:ext cx="288032" cy="288032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апля 11"/>
          <p:cNvSpPr/>
          <p:nvPr/>
        </p:nvSpPr>
        <p:spPr>
          <a:xfrm>
            <a:off x="1115616" y="548680"/>
            <a:ext cx="216024" cy="216024"/>
          </a:xfrm>
          <a:prstGeom prst="teardrop">
            <a:avLst>
              <a:gd name="adj" fmla="val 100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апля 12"/>
          <p:cNvSpPr/>
          <p:nvPr/>
        </p:nvSpPr>
        <p:spPr>
          <a:xfrm rot="4296112">
            <a:off x="1136551" y="875869"/>
            <a:ext cx="238336" cy="216024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апля 13"/>
          <p:cNvSpPr/>
          <p:nvPr/>
        </p:nvSpPr>
        <p:spPr>
          <a:xfrm rot="11680665">
            <a:off x="755576" y="908720"/>
            <a:ext cx="216024" cy="216024"/>
          </a:xfrm>
          <a:prstGeom prst="teardrop">
            <a:avLst>
              <a:gd name="adj" fmla="val 115973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апля 14"/>
          <p:cNvSpPr/>
          <p:nvPr/>
        </p:nvSpPr>
        <p:spPr>
          <a:xfrm rot="15356659">
            <a:off x="706566" y="571678"/>
            <a:ext cx="216024" cy="216024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Содержимое 16" descr="IMG_20160525_11173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595455" y="1700808"/>
            <a:ext cx="4310618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60510_13451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712968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840760" cy="15121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i="1" dirty="0" smtClean="0"/>
              <a:t>      </a:t>
            </a:r>
            <a:r>
              <a:rPr lang="ru-RU" sz="4000" b="1" i="1" dirty="0" smtClean="0">
                <a:solidFill>
                  <a:srgbClr val="7030A0"/>
                </a:solidFill>
              </a:rPr>
              <a:t>*Улитка  на  листе*</a:t>
            </a:r>
            <a:r>
              <a:rPr lang="ru-RU" sz="4000" b="1" i="1" dirty="0" smtClean="0"/>
              <a:t/>
            </a:r>
            <a:br>
              <a:rPr lang="ru-RU" sz="4000" b="1" i="1" dirty="0" smtClean="0"/>
            </a:br>
            <a:endParaRPr lang="ru-RU" sz="4000" b="1" i="1" dirty="0"/>
          </a:p>
        </p:txBody>
      </p:sp>
      <p:pic>
        <p:nvPicPr>
          <p:cNvPr id="5" name="Содержимое 4" descr="IMG_20160407_15295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1412776"/>
            <a:ext cx="4752528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60412_14005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179512" y="3717032"/>
            <a:ext cx="4032448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931224" cy="16561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      *  Пасхальное яйцо *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20160425_09504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212976"/>
            <a:ext cx="4248471" cy="31683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20160428_154258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067944" y="1916832"/>
            <a:ext cx="4968552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Солнце 6"/>
          <p:cNvSpPr/>
          <p:nvPr/>
        </p:nvSpPr>
        <p:spPr>
          <a:xfrm>
            <a:off x="683568" y="980728"/>
            <a:ext cx="792088" cy="72008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/>
          <p:cNvSpPr/>
          <p:nvPr/>
        </p:nvSpPr>
        <p:spPr>
          <a:xfrm rot="21396619">
            <a:off x="7955913" y="5616454"/>
            <a:ext cx="943205" cy="766152"/>
          </a:xfrm>
          <a:prstGeom prst="sun">
            <a:avLst>
              <a:gd name="adj" fmla="val 2472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60428_15554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784976" cy="6264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олнце 4"/>
          <p:cNvSpPr/>
          <p:nvPr/>
        </p:nvSpPr>
        <p:spPr>
          <a:xfrm>
            <a:off x="179512" y="188640"/>
            <a:ext cx="1296144" cy="1080120"/>
          </a:xfrm>
          <a:prstGeom prst="sun">
            <a:avLst>
              <a:gd name="adj" fmla="val 3099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/>
          <p:cNvSpPr/>
          <p:nvPr/>
        </p:nvSpPr>
        <p:spPr>
          <a:xfrm>
            <a:off x="8229600" y="5805264"/>
            <a:ext cx="914400" cy="914400"/>
          </a:xfrm>
          <a:prstGeom prst="sun">
            <a:avLst>
              <a:gd name="adj" fmla="val 2783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488832" cy="15841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    * Цветик -  </a:t>
            </a:r>
            <a:r>
              <a:rPr lang="ru-RU" sz="3600" b="1" i="1" dirty="0" err="1" smtClean="0">
                <a:solidFill>
                  <a:srgbClr val="7030A0"/>
                </a:solidFill>
              </a:rPr>
              <a:t>семицветик</a:t>
            </a:r>
            <a:r>
              <a:rPr lang="ru-RU" sz="3600" b="1" i="1" dirty="0" smtClean="0">
                <a:solidFill>
                  <a:srgbClr val="7030A0"/>
                </a:solidFill>
              </a:rPr>
              <a:t> *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6" name="Содержимое 5" descr="IMG_20160518_10185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84784"/>
            <a:ext cx="4680520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IMG_20160519_09362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55976" y="3284984"/>
            <a:ext cx="4536505" cy="32366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Блок-схема: узел 7"/>
          <p:cNvSpPr/>
          <p:nvPr/>
        </p:nvSpPr>
        <p:spPr>
          <a:xfrm>
            <a:off x="1619672" y="5445224"/>
            <a:ext cx="28803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 rot="7510637">
            <a:off x="1778041" y="5132978"/>
            <a:ext cx="432048" cy="21602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 rot="3021230">
            <a:off x="1341316" y="5145754"/>
            <a:ext cx="457200" cy="24005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 rot="21059140">
            <a:off x="1993813" y="5407701"/>
            <a:ext cx="457200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 rot="1715919">
            <a:off x="1931516" y="5757495"/>
            <a:ext cx="457200" cy="216024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1691680" y="5805264"/>
            <a:ext cx="241176" cy="4572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 rot="2726444">
            <a:off x="1381096" y="5677320"/>
            <a:ext cx="216024" cy="457200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 rot="5400000">
            <a:off x="1242236" y="5338071"/>
            <a:ext cx="216024" cy="4572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63227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Задачи проекта: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i="1" dirty="0" smtClean="0">
                <a:solidFill>
                  <a:srgbClr val="7030A0"/>
                </a:solidFill>
              </a:rPr>
              <a:t>*Познакомить детей с историей </a:t>
            </a:r>
            <a:r>
              <a:rPr lang="ru-RU" sz="4800" i="1" dirty="0" err="1" smtClean="0">
                <a:solidFill>
                  <a:srgbClr val="7030A0"/>
                </a:solidFill>
              </a:rPr>
              <a:t>тестопластики</a:t>
            </a:r>
            <a:r>
              <a:rPr lang="ru-RU" sz="4800" i="1" dirty="0" smtClean="0">
                <a:solidFill>
                  <a:srgbClr val="7030A0"/>
                </a:solidFill>
              </a:rPr>
              <a:t>, со способами и приемами замешивания теста.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60519_14065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424936" cy="6048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752528" cy="12289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* Рисунки  на   муке *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IMG_20160323_10251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646242">
            <a:off x="799346" y="4139334"/>
            <a:ext cx="3888432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20160323_1025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53834">
            <a:off x="4673505" y="1487949"/>
            <a:ext cx="4032448" cy="23557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20160425_0936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027644">
            <a:off x="419337" y="1436625"/>
            <a:ext cx="3960440" cy="23557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_20160330_1529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337414">
            <a:off x="4729214" y="4144466"/>
            <a:ext cx="3744416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60525_10440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8640960" cy="5328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Улыбающееся лицо 4"/>
          <p:cNvSpPr/>
          <p:nvPr/>
        </p:nvSpPr>
        <p:spPr>
          <a:xfrm rot="1230763">
            <a:off x="8100392" y="5733256"/>
            <a:ext cx="792088" cy="72008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64807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   *</a:t>
            </a:r>
            <a:r>
              <a:rPr lang="ru-RU" sz="3600" i="1" dirty="0" smtClean="0">
                <a:solidFill>
                  <a:srgbClr val="7030A0"/>
                </a:solidFill>
              </a:rPr>
              <a:t>Продолжать учить владеть   различными материалами и инструментами.</a:t>
            </a:r>
            <a:br>
              <a:rPr lang="ru-RU" sz="3600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/>
            </a:r>
            <a:br>
              <a:rPr lang="ru-RU" sz="3600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/>
            </a:r>
            <a:br>
              <a:rPr lang="ru-RU" sz="3600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>  *Начать формирование знаний о   композициях, основах  </a:t>
            </a:r>
            <a:r>
              <a:rPr lang="ru-RU" sz="3600" i="1" dirty="0" err="1" smtClean="0">
                <a:solidFill>
                  <a:srgbClr val="7030A0"/>
                </a:solidFill>
              </a:rPr>
              <a:t>цвето</a:t>
            </a:r>
            <a:r>
              <a:rPr lang="ru-RU" sz="3600" i="1" dirty="0" smtClean="0">
                <a:solidFill>
                  <a:srgbClr val="7030A0"/>
                </a:solidFill>
              </a:rPr>
              <a:t> ведения.</a:t>
            </a:r>
            <a:r>
              <a:rPr lang="ru-RU" sz="4800" dirty="0" smtClean="0">
                <a:solidFill>
                  <a:srgbClr val="7030A0"/>
                </a:solidFill>
              </a:rPr>
              <a:t/>
            </a:r>
            <a:br>
              <a:rPr lang="ru-RU" sz="4800" dirty="0" smtClean="0">
                <a:solidFill>
                  <a:srgbClr val="7030A0"/>
                </a:solidFill>
              </a:rPr>
            </a:br>
            <a:endParaRPr lang="ru-RU" sz="4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63227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800" i="1" dirty="0" smtClean="0">
                <a:solidFill>
                  <a:srgbClr val="7030A0"/>
                </a:solidFill>
              </a:rPr>
              <a:t>*</a:t>
            </a:r>
            <a:r>
              <a:rPr lang="ru-RU" sz="3600" i="1" dirty="0" smtClean="0">
                <a:solidFill>
                  <a:srgbClr val="7030A0"/>
                </a:solidFill>
              </a:rPr>
              <a:t>Формировать устойчивый интерес к художественной деятельности.</a:t>
            </a:r>
            <a:br>
              <a:rPr lang="ru-RU" sz="3600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/>
            </a:r>
            <a:br>
              <a:rPr lang="ru-RU" sz="3600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/>
            </a:r>
            <a:br>
              <a:rPr lang="ru-RU" sz="3600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>*Приобщить детей к народному искусству</a:t>
            </a:r>
            <a:r>
              <a:rPr lang="ru-RU" sz="3600" dirty="0" smtClean="0">
                <a:solidFill>
                  <a:srgbClr val="7030A0"/>
                </a:solidFill>
              </a:rPr>
              <a:t>. </a:t>
            </a:r>
            <a:r>
              <a:rPr lang="ru-RU" sz="4000" dirty="0" smtClean="0">
                <a:solidFill>
                  <a:srgbClr val="7030A0"/>
                </a:solidFill>
              </a:rPr>
              <a:t/>
            </a:r>
            <a:br>
              <a:rPr lang="ru-RU" sz="4000" dirty="0" smtClean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/>
            </a:r>
            <a:br>
              <a:rPr lang="ru-RU" sz="4000" dirty="0" smtClean="0">
                <a:solidFill>
                  <a:srgbClr val="7030A0"/>
                </a:solidFill>
              </a:rPr>
            </a:b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4936" cy="64807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7030A0"/>
                </a:solidFill>
              </a:rPr>
              <a:t>  *</a:t>
            </a:r>
            <a:r>
              <a:rPr lang="ru-RU" sz="3600" i="1" dirty="0" smtClean="0">
                <a:solidFill>
                  <a:srgbClr val="7030A0"/>
                </a:solidFill>
              </a:rPr>
              <a:t>Развивать память, внимание, мышление, воображение детей; мелкую моторику рук, координацию и тактильные ощущения рук; эстетический вкус, творческие способности</a:t>
            </a:r>
            <a:r>
              <a:rPr lang="ru-RU" sz="4000" dirty="0" smtClean="0">
                <a:solidFill>
                  <a:srgbClr val="7030A0"/>
                </a:solidFill>
              </a:rPr>
              <a:t>.</a:t>
            </a:r>
            <a:br>
              <a:rPr lang="ru-RU" sz="4000" dirty="0" smtClean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/>
            </a:r>
            <a:br>
              <a:rPr lang="ru-RU" sz="4000" dirty="0" smtClean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/>
            </a:r>
            <a:br>
              <a:rPr lang="ru-RU" sz="4000" dirty="0" smtClean="0">
                <a:solidFill>
                  <a:srgbClr val="7030A0"/>
                </a:solidFill>
              </a:rPr>
            </a:b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24936" cy="63227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Этапы проекта: </a:t>
            </a:r>
            <a:r>
              <a:rPr lang="ru-RU" sz="4800" dirty="0" smtClean="0">
                <a:solidFill>
                  <a:srgbClr val="7030A0"/>
                </a:solidFill>
              </a:rPr>
              <a:t/>
            </a:r>
            <a:br>
              <a:rPr lang="ru-RU" sz="4800" dirty="0" smtClean="0">
                <a:solidFill>
                  <a:srgbClr val="7030A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1. Предварительный этап: </a:t>
            </a:r>
            <a:r>
              <a:rPr lang="ru-RU" sz="3600" i="1" dirty="0" smtClean="0">
                <a:solidFill>
                  <a:srgbClr val="7030A0"/>
                </a:solidFill>
              </a:rPr>
              <a:t>(октябрь)</a:t>
            </a:r>
            <a:r>
              <a:rPr lang="ru-RU" sz="4800" i="1" dirty="0" smtClean="0">
                <a:solidFill>
                  <a:srgbClr val="7030A0"/>
                </a:solidFill>
              </a:rPr>
              <a:t/>
            </a:r>
            <a:br>
              <a:rPr lang="ru-RU" sz="4800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>- Обозначение с детьми темы проекта, определение целей, задач проекта;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 </a:t>
            </a:r>
            <a:r>
              <a:rPr lang="ru-RU" sz="3600" i="1" dirty="0" smtClean="0">
                <a:solidFill>
                  <a:srgbClr val="7030A0"/>
                </a:solidFill>
              </a:rPr>
              <a:t>- Подбор литературы (легенды, сказки, стихотворения, </a:t>
            </a:r>
            <a:r>
              <a:rPr lang="ru-RU" sz="3600" i="1" dirty="0" err="1" smtClean="0">
                <a:solidFill>
                  <a:srgbClr val="7030A0"/>
                </a:solidFill>
              </a:rPr>
              <a:t>заклички</a:t>
            </a:r>
            <a:r>
              <a:rPr lang="ru-RU" sz="3600" i="1" dirty="0" smtClean="0">
                <a:solidFill>
                  <a:srgbClr val="7030A0"/>
                </a:solidFill>
              </a:rPr>
              <a:t>, песенки); демонстрационного материала об изделиях из соленого теста; подручных средств для работы с соленым тестом (стеки,</a:t>
            </a:r>
            <a:endParaRPr lang="ru-RU" sz="36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63947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i="1" dirty="0" smtClean="0">
                <a:solidFill>
                  <a:srgbClr val="7030A0"/>
                </a:solidFill>
              </a:rPr>
              <a:t>дощечки, кисточки, зубочистки, ватные палочки, камешки, пуговицы, бусинки, ракушки, краски, клей)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Изготовление трафаретов из бумаги.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Беседы с родителями об предстоящем проекте, его проведении.</a:t>
            </a: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2. Основной этап: </a:t>
            </a:r>
            <a:r>
              <a:rPr lang="ru-RU" sz="3200" i="1" dirty="0" smtClean="0">
                <a:solidFill>
                  <a:srgbClr val="7030A0"/>
                </a:solidFill>
              </a:rPr>
              <a:t>(ноябрь-май)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>Реализация проекта: </a:t>
            </a:r>
            <a:r>
              <a:rPr lang="ru-RU" sz="3200" i="1" dirty="0" smtClean="0">
                <a:solidFill>
                  <a:srgbClr val="7030A0"/>
                </a:solidFill>
              </a:rPr>
              <a:t/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Беседы с детьми о </a:t>
            </a:r>
            <a:r>
              <a:rPr lang="ru-RU" sz="3200" i="1" dirty="0" err="1" smtClean="0">
                <a:solidFill>
                  <a:srgbClr val="7030A0"/>
                </a:solidFill>
              </a:rPr>
              <a:t>тестопластике</a:t>
            </a:r>
            <a:r>
              <a:rPr lang="ru-RU" sz="3200" i="1" dirty="0" smtClean="0">
                <a:solidFill>
                  <a:srgbClr val="7030A0"/>
                </a:solidFill>
              </a:rPr>
              <a:t>, ее истоках, рассматривание иллюстраций.</a:t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3200" i="1" dirty="0" smtClean="0">
                <a:solidFill>
                  <a:srgbClr val="7030A0"/>
                </a:solidFill>
              </a:rPr>
              <a:t>- Начальные действия с мукой, с соленым тестом (рисунки на муке, опыт с мукой и водой; раскатывание теста в жгутики, скатывание колобков и т.п. 	</a:t>
            </a:r>
            <a:endParaRPr lang="ru-RU" sz="36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552</TotalTime>
  <Words>263</Words>
  <Application>Microsoft Office PowerPoint</Application>
  <PresentationFormat>Экран (4:3)</PresentationFormat>
  <Paragraphs>47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Эркер</vt:lpstr>
      <vt:lpstr> </vt:lpstr>
      <vt:lpstr>Вид проекта:  Познавательно-   творческий.   Тип проекта: Долгосрочный (октябрь 2015. – май 2016 г.) Участники: Воспитатель, помощник воспитателя, дети ст. гр. №12 , родители</vt:lpstr>
      <vt:lpstr>Цель проекта:  *Развитие познавательно-творческих способностей детей, речи, мышления через  использования технологии тестопластики</vt:lpstr>
      <vt:lpstr>Задачи проекта:   *Познакомить детей с историей тестопластики, со способами и приемами замешивания теста. </vt:lpstr>
      <vt:lpstr>   *Продолжать учить владеть   различными материалами и инструментами.     *Начать формирование знаний о   композициях, основах  цвето ведения. </vt:lpstr>
      <vt:lpstr>*Формировать устойчивый интерес к художественной деятельности.   *Приобщить детей к народному искусству.   </vt:lpstr>
      <vt:lpstr>  *Развивать память, внимание, мышление, воображение детей; мелкую моторику рук, координацию и тактильные ощущения рук; эстетический вкус, творческие способности.   </vt:lpstr>
      <vt:lpstr>Этапы проекта:  1. Предварительный этап: (октябрь) - Обозначение с детьми темы проекта, определение целей, задач проекта;  - Подбор литературы (легенды, сказки, стихотворения, заклички, песенки); демонстрационного материала об изделиях из соленого теста; подручных средств для работы с соленым тестом (стеки,</vt:lpstr>
      <vt:lpstr>дощечки, кисточки, зубочистки, ватные палочки, камешки, пуговицы, бусинки, ракушки, краски, клей) - Изготовление трафаретов из бумаги. - Беседы с родителями об предстоящем проекте, его проведении. 2. Основной этап: (ноябрь-май) Реализация проекта:  - Беседы с детьми о тестопластике, ее истоках, рассматривание иллюстраций. - Начальные действия с мукой, с соленым тестом (рисунки на муке, опыт с мукой и водой; раскатывание теста в жгутики, скатывание колобков и т.п.  </vt:lpstr>
      <vt:lpstr>отпечатки на поверхности теста: пальцами, ладонью, локтем, отпечатки стекой, пуговицами, ракушками, пробками и др.) - Первое окрашивание поделок из соленого теста, смешивание различных цветов красок, получение дополнительных оттенков. - Работа детей с объемными формами (шарик, колбаска, лепешка, «листок», «улитка» и т.п.) - Работа с трафаретами, с формами для печений. </vt:lpstr>
      <vt:lpstr>- Усложнение задачи – облепливание объемной формы ( «яйцо» )  - Экспериментирование с ракушками, пуговицы, бусинками, бисером, паетками и т.п.  3. Заключительный этап: (май) - Вернисаж детских работ. - Изготовление с детьми фотоплаката «Мы – юные скульпторы!». </vt:lpstr>
      <vt:lpstr>    * Знакомство с рецептом соленого теста,                       первое замешивание…*                                          **  Наши отпечатки…**</vt:lpstr>
      <vt:lpstr>                *Соленое тесто                          белое и цветное *</vt:lpstr>
      <vt:lpstr>   *Осенние  листочки *                    Роспись акварелью…</vt:lpstr>
      <vt:lpstr>  *Рогалики, хлебцы, плетенки,                        печенье </vt:lpstr>
      <vt:lpstr>        для сюжетно- ролевой  игры                  «КАФЕ-МАГАЗИН» *</vt:lpstr>
      <vt:lpstr>                          *Ёлочка- иголочка* </vt:lpstr>
      <vt:lpstr>Презентация PowerPoint</vt:lpstr>
      <vt:lpstr>   *                                      *                                     *               *    НОВОГОДНИЕ ШАРЫ    *     *                                         *                                       *</vt:lpstr>
      <vt:lpstr>                  </vt:lpstr>
      <vt:lpstr>  *Веселые мордашки                                                     животных *</vt:lpstr>
      <vt:lpstr>Презентация PowerPoint</vt:lpstr>
      <vt:lpstr>        *  Пряничный домик  * </vt:lpstr>
      <vt:lpstr>Презентация PowerPoint</vt:lpstr>
      <vt:lpstr>        *Звездочка для папы* </vt:lpstr>
      <vt:lpstr>Презентация PowerPoint</vt:lpstr>
      <vt:lpstr>        *Веселые солнышки* </vt:lpstr>
      <vt:lpstr>          *Подкова на счастье* </vt:lpstr>
      <vt:lpstr>Презентация PowerPoint</vt:lpstr>
      <vt:lpstr>     * Подарки </vt:lpstr>
      <vt:lpstr>     мамам  ,     сотрудникам   * </vt:lpstr>
      <vt:lpstr>                     * Жаворонки *             (отпечатки ракушками)</vt:lpstr>
      <vt:lpstr>Презентация PowerPoint</vt:lpstr>
      <vt:lpstr>                *   Панно «Цветы»  *               -коллективная работа-</vt:lpstr>
      <vt:lpstr>Презентация PowerPoint</vt:lpstr>
      <vt:lpstr>      *Улитка  на  листе* </vt:lpstr>
      <vt:lpstr>       *  Пасхальное яйцо * </vt:lpstr>
      <vt:lpstr>Презентация PowerPoint</vt:lpstr>
      <vt:lpstr>     * Цветик -  семицветик * </vt:lpstr>
      <vt:lpstr>Презентация PowerPoint</vt:lpstr>
      <vt:lpstr>* Рисунки  на   муке * </vt:lpstr>
      <vt:lpstr>Презентация PowerPoint</vt:lpstr>
    </vt:vector>
  </TitlesOfParts>
  <Company>Microsoft Office 2007 Enterprise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вова</dc:creator>
  <cp:lastModifiedBy>вова</cp:lastModifiedBy>
  <cp:revision>63</cp:revision>
  <dcterms:created xsi:type="dcterms:W3CDTF">2016-05-06T16:02:52Z</dcterms:created>
  <dcterms:modified xsi:type="dcterms:W3CDTF">2016-11-21T03:41:03Z</dcterms:modified>
</cp:coreProperties>
</file>