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5" r:id="rId3"/>
    <p:sldId id="347" r:id="rId4"/>
    <p:sldId id="298" r:id="rId5"/>
    <p:sldId id="317" r:id="rId6"/>
    <p:sldId id="261" r:id="rId7"/>
    <p:sldId id="337" r:id="rId8"/>
    <p:sldId id="309" r:id="rId9"/>
    <p:sldId id="322" r:id="rId10"/>
    <p:sldId id="310" r:id="rId11"/>
    <p:sldId id="311" r:id="rId12"/>
    <p:sldId id="315" r:id="rId13"/>
    <p:sldId id="284" r:id="rId14"/>
    <p:sldId id="285" r:id="rId15"/>
    <p:sldId id="299" r:id="rId16"/>
    <p:sldId id="318" r:id="rId17"/>
    <p:sldId id="264" r:id="rId18"/>
    <p:sldId id="328" r:id="rId19"/>
    <p:sldId id="279" r:id="rId20"/>
    <p:sldId id="280" r:id="rId21"/>
    <p:sldId id="330" r:id="rId22"/>
    <p:sldId id="349" r:id="rId23"/>
    <p:sldId id="287" r:id="rId24"/>
    <p:sldId id="288" r:id="rId25"/>
    <p:sldId id="295" r:id="rId26"/>
    <p:sldId id="281" r:id="rId27"/>
    <p:sldId id="265" r:id="rId28"/>
    <p:sldId id="294" r:id="rId29"/>
    <p:sldId id="283" r:id="rId30"/>
    <p:sldId id="301" r:id="rId31"/>
    <p:sldId id="308" r:id="rId32"/>
    <p:sldId id="350" r:id="rId33"/>
    <p:sldId id="351" r:id="rId34"/>
    <p:sldId id="273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1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9" autoAdjust="0"/>
    <p:restoredTop sz="94660"/>
  </p:normalViewPr>
  <p:slideViewPr>
    <p:cSldViewPr snapToGrid="0">
      <p:cViewPr>
        <p:scale>
          <a:sx n="59" d="100"/>
          <a:sy n="59" d="100"/>
        </p:scale>
        <p:origin x="-1483" y="-21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4FCDD3-87C1-4675-A2FB-84CD24808D04}" type="doc">
      <dgm:prSet loTypeId="urn:microsoft.com/office/officeart/2005/8/layout/radial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6258584-FFDB-4377-A13A-56AA717B73B6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Я</a:t>
          </a:r>
          <a:endParaRPr lang="ru-RU" dirty="0"/>
        </a:p>
      </dgm:t>
    </dgm:pt>
    <dgm:pt modelId="{A2E21887-3DC4-4688-9121-3651B7B0BC8E}" type="parTrans" cxnId="{4329C690-6193-4302-B788-59AC6A74CF10}">
      <dgm:prSet/>
      <dgm:spPr/>
      <dgm:t>
        <a:bodyPr/>
        <a:lstStyle/>
        <a:p>
          <a:endParaRPr lang="ru-RU"/>
        </a:p>
      </dgm:t>
    </dgm:pt>
    <dgm:pt modelId="{953AF043-455D-438A-86A1-5D6732228412}" type="sibTrans" cxnId="{4329C690-6193-4302-B788-59AC6A74CF10}">
      <dgm:prSet/>
      <dgm:spPr/>
      <dgm:t>
        <a:bodyPr/>
        <a:lstStyle/>
        <a:p>
          <a:endParaRPr lang="ru-RU"/>
        </a:p>
      </dgm:t>
    </dgm:pt>
    <dgm:pt modelId="{C1DFC372-CF94-4C9B-BE42-34EF4604502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Здоровье сберегающие технологии</a:t>
          </a:r>
          <a:endParaRPr lang="ru-RU" sz="1800" b="1" dirty="0">
            <a:solidFill>
              <a:srgbClr val="002060"/>
            </a:solidFill>
          </a:endParaRPr>
        </a:p>
      </dgm:t>
    </dgm:pt>
    <dgm:pt modelId="{715A9327-E19A-4A60-8C31-8B5CBDC81737}" type="parTrans" cxnId="{7E666D6A-33A9-4BC3-A50E-04D2342C6024}">
      <dgm:prSet/>
      <dgm:spPr/>
      <dgm:t>
        <a:bodyPr/>
        <a:lstStyle/>
        <a:p>
          <a:endParaRPr lang="ru-RU"/>
        </a:p>
      </dgm:t>
    </dgm:pt>
    <dgm:pt modelId="{72024D03-6345-4654-AD3B-1AF62A1C16FF}" type="sibTrans" cxnId="{7E666D6A-33A9-4BC3-A50E-04D2342C6024}">
      <dgm:prSet/>
      <dgm:spPr/>
      <dgm:t>
        <a:bodyPr/>
        <a:lstStyle/>
        <a:p>
          <a:endParaRPr lang="ru-RU"/>
        </a:p>
      </dgm:t>
    </dgm:pt>
    <dgm:pt modelId="{646078AD-BC44-4F4A-846C-96364CED85B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Игровые технологии</a:t>
          </a:r>
          <a:endParaRPr lang="ru-RU" sz="1800" b="1" dirty="0">
            <a:solidFill>
              <a:srgbClr val="002060"/>
            </a:solidFill>
          </a:endParaRPr>
        </a:p>
      </dgm:t>
    </dgm:pt>
    <dgm:pt modelId="{B0F5DBD1-9CAE-4F5F-9AD5-59816D958A93}" type="parTrans" cxnId="{0BE08240-F743-4456-A475-EEBF7BC3079A}">
      <dgm:prSet/>
      <dgm:spPr/>
      <dgm:t>
        <a:bodyPr/>
        <a:lstStyle/>
        <a:p>
          <a:endParaRPr lang="ru-RU"/>
        </a:p>
      </dgm:t>
    </dgm:pt>
    <dgm:pt modelId="{319C5FD3-5DED-4D77-A9CE-7DD4E542A797}" type="sibTrans" cxnId="{0BE08240-F743-4456-A475-EEBF7BC3079A}">
      <dgm:prSet/>
      <dgm:spPr/>
      <dgm:t>
        <a:bodyPr/>
        <a:lstStyle/>
        <a:p>
          <a:endParaRPr lang="ru-RU"/>
        </a:p>
      </dgm:t>
    </dgm:pt>
    <dgm:pt modelId="{4C574C9A-DCE1-4F49-B1FB-6CB66E4E5301}">
      <dgm:prSet phldrT="[Текст]"/>
      <dgm:spPr>
        <a:solidFill>
          <a:srgbClr val="7030A0"/>
        </a:solidFill>
      </dgm:spPr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Личностно-ориентированные технологии</a:t>
          </a:r>
          <a:endParaRPr lang="ru-RU" b="1" dirty="0">
            <a:solidFill>
              <a:srgbClr val="FFFF00"/>
            </a:solidFill>
          </a:endParaRPr>
        </a:p>
      </dgm:t>
    </dgm:pt>
    <dgm:pt modelId="{21D57085-3739-4BBD-AF9B-48A901F06F38}" type="parTrans" cxnId="{22EE3F3B-0B6D-443F-AD68-1EC34542D1B9}">
      <dgm:prSet/>
      <dgm:spPr/>
      <dgm:t>
        <a:bodyPr/>
        <a:lstStyle/>
        <a:p>
          <a:endParaRPr lang="ru-RU"/>
        </a:p>
      </dgm:t>
    </dgm:pt>
    <dgm:pt modelId="{B72922C8-37F3-4962-A319-195F998FADB1}" type="sibTrans" cxnId="{22EE3F3B-0B6D-443F-AD68-1EC34542D1B9}">
      <dgm:prSet/>
      <dgm:spPr/>
      <dgm:t>
        <a:bodyPr/>
        <a:lstStyle/>
        <a:p>
          <a:endParaRPr lang="ru-RU"/>
        </a:p>
      </dgm:t>
    </dgm:pt>
    <dgm:pt modelId="{E5A3DFA9-B4C1-4B23-8484-3877E5B3DAA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</a:rPr>
            <a:t>Проектные технологии</a:t>
          </a:r>
          <a:endParaRPr lang="ru-RU" sz="2000" b="1" dirty="0">
            <a:solidFill>
              <a:srgbClr val="002060"/>
            </a:solidFill>
          </a:endParaRPr>
        </a:p>
      </dgm:t>
    </dgm:pt>
    <dgm:pt modelId="{0A46494D-01AF-4436-B8DC-B18449B271C0}" type="parTrans" cxnId="{38A26339-3AD4-44DD-A766-6C565346AEF8}">
      <dgm:prSet/>
      <dgm:spPr/>
      <dgm:t>
        <a:bodyPr/>
        <a:lstStyle/>
        <a:p>
          <a:endParaRPr lang="ru-RU"/>
        </a:p>
      </dgm:t>
    </dgm:pt>
    <dgm:pt modelId="{24BE5A65-CAB0-459C-86A8-9154753D0A03}" type="sibTrans" cxnId="{38A26339-3AD4-44DD-A766-6C565346AEF8}">
      <dgm:prSet/>
      <dgm:spPr/>
      <dgm:t>
        <a:bodyPr/>
        <a:lstStyle/>
        <a:p>
          <a:endParaRPr lang="ru-RU"/>
        </a:p>
      </dgm:t>
    </dgm:pt>
    <dgm:pt modelId="{74EA7659-B0B5-4012-9E66-CCF7471F6C24}">
      <dgm:prSet phldrT="[Текст]" custT="1"/>
      <dgm:spPr>
        <a:solidFill>
          <a:srgbClr val="F610C5"/>
        </a:solidFill>
      </dgm:spPr>
      <dgm:t>
        <a:bodyPr/>
        <a:lstStyle/>
        <a:p>
          <a:r>
            <a:rPr lang="ru-RU" sz="2800" b="1" dirty="0" smtClean="0">
              <a:solidFill>
                <a:srgbClr val="002060"/>
              </a:solidFill>
            </a:rPr>
            <a:t>ТРИЗ</a:t>
          </a:r>
          <a:endParaRPr lang="ru-RU" sz="2800" b="1" dirty="0">
            <a:solidFill>
              <a:srgbClr val="002060"/>
            </a:solidFill>
          </a:endParaRPr>
        </a:p>
      </dgm:t>
    </dgm:pt>
    <dgm:pt modelId="{EF4BC34F-5692-4A42-B82C-755F108DF852}" type="parTrans" cxnId="{A77407DD-F6D4-4AF2-A6E0-02F35D15AB38}">
      <dgm:prSet/>
      <dgm:spPr/>
      <dgm:t>
        <a:bodyPr/>
        <a:lstStyle/>
        <a:p>
          <a:endParaRPr lang="ru-RU"/>
        </a:p>
      </dgm:t>
    </dgm:pt>
    <dgm:pt modelId="{676290E1-221B-4AB3-B9D5-0671816A7370}" type="sibTrans" cxnId="{A77407DD-F6D4-4AF2-A6E0-02F35D15AB38}">
      <dgm:prSet/>
      <dgm:spPr/>
      <dgm:t>
        <a:bodyPr/>
        <a:lstStyle/>
        <a:p>
          <a:endParaRPr lang="ru-RU"/>
        </a:p>
      </dgm:t>
    </dgm:pt>
    <dgm:pt modelId="{31C0BF14-5C05-44DD-B032-4CAE6B1F70E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FFC000"/>
              </a:solidFill>
            </a:rPr>
            <a:t>ИКТ - технологии</a:t>
          </a:r>
          <a:endParaRPr lang="ru-RU" sz="2000" b="1" dirty="0">
            <a:solidFill>
              <a:srgbClr val="FFC000"/>
            </a:solidFill>
          </a:endParaRPr>
        </a:p>
      </dgm:t>
    </dgm:pt>
    <dgm:pt modelId="{FB4318EF-BE84-4A02-BE56-32C73D397364}" type="parTrans" cxnId="{D711CD30-72BB-4E01-B167-217B34995A3A}">
      <dgm:prSet/>
      <dgm:spPr/>
      <dgm:t>
        <a:bodyPr/>
        <a:lstStyle/>
        <a:p>
          <a:endParaRPr lang="ru-RU"/>
        </a:p>
      </dgm:t>
    </dgm:pt>
    <dgm:pt modelId="{B95CB586-71DB-4D20-B7A7-19E6BCFBA9AC}" type="sibTrans" cxnId="{D711CD30-72BB-4E01-B167-217B34995A3A}">
      <dgm:prSet/>
      <dgm:spPr/>
      <dgm:t>
        <a:bodyPr/>
        <a:lstStyle/>
        <a:p>
          <a:endParaRPr lang="ru-RU"/>
        </a:p>
      </dgm:t>
    </dgm:pt>
    <dgm:pt modelId="{679376AB-9478-4D55-9C98-A906C55E12E3}" type="pres">
      <dgm:prSet presAssocID="{0B4FCDD3-87C1-4675-A2FB-84CD24808D0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D7D185-082C-4075-9B13-C7F29C301AE4}" type="pres">
      <dgm:prSet presAssocID="{A6258584-FFDB-4377-A13A-56AA717B73B6}" presName="centerShape" presStyleLbl="node0" presStyleIdx="0" presStyleCnt="1"/>
      <dgm:spPr/>
      <dgm:t>
        <a:bodyPr/>
        <a:lstStyle/>
        <a:p>
          <a:endParaRPr lang="ru-RU"/>
        </a:p>
      </dgm:t>
    </dgm:pt>
    <dgm:pt modelId="{E8814B72-09D6-411A-B7B1-18F1BF8B11BE}" type="pres">
      <dgm:prSet presAssocID="{715A9327-E19A-4A60-8C31-8B5CBDC81737}" presName="Name9" presStyleLbl="parChTrans1D2" presStyleIdx="0" presStyleCnt="6"/>
      <dgm:spPr/>
      <dgm:t>
        <a:bodyPr/>
        <a:lstStyle/>
        <a:p>
          <a:endParaRPr lang="ru-RU"/>
        </a:p>
      </dgm:t>
    </dgm:pt>
    <dgm:pt modelId="{183CB3B4-1B5E-4F63-BC9A-391401749F02}" type="pres">
      <dgm:prSet presAssocID="{715A9327-E19A-4A60-8C31-8B5CBDC81737}" presName="connTx" presStyleLbl="parChTrans1D2" presStyleIdx="0" presStyleCnt="6"/>
      <dgm:spPr/>
      <dgm:t>
        <a:bodyPr/>
        <a:lstStyle/>
        <a:p>
          <a:endParaRPr lang="ru-RU"/>
        </a:p>
      </dgm:t>
    </dgm:pt>
    <dgm:pt modelId="{164C5CA2-296D-445B-B51F-1A9A02F1A9AA}" type="pres">
      <dgm:prSet presAssocID="{C1DFC372-CF94-4C9B-BE42-34EF46045027}" presName="node" presStyleLbl="node1" presStyleIdx="0" presStyleCnt="6" custScaleX="165999" custScaleY="107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02906-75A3-4E82-9844-F73CC9CC3E33}" type="pres">
      <dgm:prSet presAssocID="{B0F5DBD1-9CAE-4F5F-9AD5-59816D958A93}" presName="Name9" presStyleLbl="parChTrans1D2" presStyleIdx="1" presStyleCnt="6"/>
      <dgm:spPr/>
      <dgm:t>
        <a:bodyPr/>
        <a:lstStyle/>
        <a:p>
          <a:endParaRPr lang="ru-RU"/>
        </a:p>
      </dgm:t>
    </dgm:pt>
    <dgm:pt modelId="{FB802E5F-36D9-45DD-A881-AEB3A777F1EC}" type="pres">
      <dgm:prSet presAssocID="{B0F5DBD1-9CAE-4F5F-9AD5-59816D958A93}" presName="connTx" presStyleLbl="parChTrans1D2" presStyleIdx="1" presStyleCnt="6"/>
      <dgm:spPr/>
      <dgm:t>
        <a:bodyPr/>
        <a:lstStyle/>
        <a:p>
          <a:endParaRPr lang="ru-RU"/>
        </a:p>
      </dgm:t>
    </dgm:pt>
    <dgm:pt modelId="{6816581B-3CB4-4633-B199-F4C6BA3A2B8E}" type="pres">
      <dgm:prSet presAssocID="{646078AD-BC44-4F4A-846C-96364CED85B1}" presName="node" presStyleLbl="node1" presStyleIdx="1" presStyleCnt="6" custScaleX="154991" custScaleY="110824" custRadScaleRad="155110" custRadScaleInc="123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2AAA6-0F8B-45C0-8329-3BF11F7811DE}" type="pres">
      <dgm:prSet presAssocID="{21D57085-3739-4BBD-AF9B-48A901F06F38}" presName="Name9" presStyleLbl="parChTrans1D2" presStyleIdx="2" presStyleCnt="6"/>
      <dgm:spPr/>
      <dgm:t>
        <a:bodyPr/>
        <a:lstStyle/>
        <a:p>
          <a:endParaRPr lang="ru-RU"/>
        </a:p>
      </dgm:t>
    </dgm:pt>
    <dgm:pt modelId="{CD39B38E-8122-44AC-876B-9030048D47C6}" type="pres">
      <dgm:prSet presAssocID="{21D57085-3739-4BBD-AF9B-48A901F06F38}" presName="connTx" presStyleLbl="parChTrans1D2" presStyleIdx="2" presStyleCnt="6"/>
      <dgm:spPr/>
      <dgm:t>
        <a:bodyPr/>
        <a:lstStyle/>
        <a:p>
          <a:endParaRPr lang="ru-RU"/>
        </a:p>
      </dgm:t>
    </dgm:pt>
    <dgm:pt modelId="{1ED1084E-17D9-40D0-946A-11894F247931}" type="pres">
      <dgm:prSet presAssocID="{4C574C9A-DCE1-4F49-B1FB-6CB66E4E5301}" presName="node" presStyleLbl="node1" presStyleIdx="2" presStyleCnt="6" custScaleX="162087" custScaleY="110231" custRadScaleRad="154882" custRadScaleInc="-22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AE36D-2B8E-47C5-BA17-2E81334C6127}" type="pres">
      <dgm:prSet presAssocID="{0A46494D-01AF-4436-B8DC-B18449B271C0}" presName="Name9" presStyleLbl="parChTrans1D2" presStyleIdx="3" presStyleCnt="6"/>
      <dgm:spPr/>
      <dgm:t>
        <a:bodyPr/>
        <a:lstStyle/>
        <a:p>
          <a:endParaRPr lang="ru-RU"/>
        </a:p>
      </dgm:t>
    </dgm:pt>
    <dgm:pt modelId="{B0B6A1AC-3A73-4645-A235-6DF876745041}" type="pres">
      <dgm:prSet presAssocID="{0A46494D-01AF-4436-B8DC-B18449B271C0}" presName="connTx" presStyleLbl="parChTrans1D2" presStyleIdx="3" presStyleCnt="6"/>
      <dgm:spPr/>
      <dgm:t>
        <a:bodyPr/>
        <a:lstStyle/>
        <a:p>
          <a:endParaRPr lang="ru-RU"/>
        </a:p>
      </dgm:t>
    </dgm:pt>
    <dgm:pt modelId="{DBE43B90-77FC-4C6B-9E6F-12719FF6A32A}" type="pres">
      <dgm:prSet presAssocID="{E5A3DFA9-B4C1-4B23-8484-3877E5B3DAA9}" presName="node" presStyleLbl="node1" presStyleIdx="3" presStyleCnt="6" custScaleX="155711" custScaleY="109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3C9EF-CF66-4338-9318-5FDC1FDE28C2}" type="pres">
      <dgm:prSet presAssocID="{EF4BC34F-5692-4A42-B82C-755F108DF852}" presName="Name9" presStyleLbl="parChTrans1D2" presStyleIdx="4" presStyleCnt="6"/>
      <dgm:spPr/>
      <dgm:t>
        <a:bodyPr/>
        <a:lstStyle/>
        <a:p>
          <a:endParaRPr lang="ru-RU"/>
        </a:p>
      </dgm:t>
    </dgm:pt>
    <dgm:pt modelId="{77140016-7682-40ED-93A0-43EC6EB212D0}" type="pres">
      <dgm:prSet presAssocID="{EF4BC34F-5692-4A42-B82C-755F108DF852}" presName="connTx" presStyleLbl="parChTrans1D2" presStyleIdx="4" presStyleCnt="6"/>
      <dgm:spPr/>
      <dgm:t>
        <a:bodyPr/>
        <a:lstStyle/>
        <a:p>
          <a:endParaRPr lang="ru-RU"/>
        </a:p>
      </dgm:t>
    </dgm:pt>
    <dgm:pt modelId="{50050CEC-2309-4F4C-A1DB-FCBB47A08B47}" type="pres">
      <dgm:prSet presAssocID="{74EA7659-B0B5-4012-9E66-CCF7471F6C24}" presName="node" presStyleLbl="node1" presStyleIdx="4" presStyleCnt="6" custScaleX="169577" custScaleY="107503" custRadScaleRad="142170" custRadScaleInc="16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F43A99-F93D-4B8B-A82E-7C4FBA699B3C}" type="pres">
      <dgm:prSet presAssocID="{FB4318EF-BE84-4A02-BE56-32C73D397364}" presName="Name9" presStyleLbl="parChTrans1D2" presStyleIdx="5" presStyleCnt="6"/>
      <dgm:spPr/>
      <dgm:t>
        <a:bodyPr/>
        <a:lstStyle/>
        <a:p>
          <a:endParaRPr lang="ru-RU"/>
        </a:p>
      </dgm:t>
    </dgm:pt>
    <dgm:pt modelId="{012A6732-4507-4704-9095-0B6B94538BDF}" type="pres">
      <dgm:prSet presAssocID="{FB4318EF-BE84-4A02-BE56-32C73D397364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5C47F30-8204-4F19-8602-C37BB0AB9A41}" type="pres">
      <dgm:prSet presAssocID="{31C0BF14-5C05-44DD-B032-4CAE6B1F70E9}" presName="node" presStyleLbl="node1" presStyleIdx="5" presStyleCnt="6" custScaleX="154571" custScaleY="113262" custRadScaleRad="146737" custRadScaleInc="-9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B4D49A-B49D-4ECA-B218-B5CF5C59A35B}" type="presOf" srcId="{FB4318EF-BE84-4A02-BE56-32C73D397364}" destId="{012A6732-4507-4704-9095-0B6B94538BDF}" srcOrd="1" destOrd="0" presId="urn:microsoft.com/office/officeart/2005/8/layout/radial1"/>
    <dgm:cxn modelId="{3B4439B0-B6CE-46BA-A3A7-5962092FD5B7}" type="presOf" srcId="{21D57085-3739-4BBD-AF9B-48A901F06F38}" destId="{CD39B38E-8122-44AC-876B-9030048D47C6}" srcOrd="1" destOrd="0" presId="urn:microsoft.com/office/officeart/2005/8/layout/radial1"/>
    <dgm:cxn modelId="{0BE08240-F743-4456-A475-EEBF7BC3079A}" srcId="{A6258584-FFDB-4377-A13A-56AA717B73B6}" destId="{646078AD-BC44-4F4A-846C-96364CED85B1}" srcOrd="1" destOrd="0" parTransId="{B0F5DBD1-9CAE-4F5F-9AD5-59816D958A93}" sibTransId="{319C5FD3-5DED-4D77-A9CE-7DD4E542A797}"/>
    <dgm:cxn modelId="{3414201E-B341-4C94-B6DA-FA9AB1D6CCF4}" type="presOf" srcId="{0B4FCDD3-87C1-4675-A2FB-84CD24808D04}" destId="{679376AB-9478-4D55-9C98-A906C55E12E3}" srcOrd="0" destOrd="0" presId="urn:microsoft.com/office/officeart/2005/8/layout/radial1"/>
    <dgm:cxn modelId="{47E6F549-8DA8-46AC-A28D-98B167EBB66F}" type="presOf" srcId="{646078AD-BC44-4F4A-846C-96364CED85B1}" destId="{6816581B-3CB4-4633-B199-F4C6BA3A2B8E}" srcOrd="0" destOrd="0" presId="urn:microsoft.com/office/officeart/2005/8/layout/radial1"/>
    <dgm:cxn modelId="{6680B274-7DD1-4434-90E4-D8E67FA6A46D}" type="presOf" srcId="{31C0BF14-5C05-44DD-B032-4CAE6B1F70E9}" destId="{25C47F30-8204-4F19-8602-C37BB0AB9A41}" srcOrd="0" destOrd="0" presId="urn:microsoft.com/office/officeart/2005/8/layout/radial1"/>
    <dgm:cxn modelId="{6940B3A2-1957-49FC-903C-E6F86C352950}" type="presOf" srcId="{B0F5DBD1-9CAE-4F5F-9AD5-59816D958A93}" destId="{FB802E5F-36D9-45DD-A881-AEB3A777F1EC}" srcOrd="1" destOrd="0" presId="urn:microsoft.com/office/officeart/2005/8/layout/radial1"/>
    <dgm:cxn modelId="{D711CD30-72BB-4E01-B167-217B34995A3A}" srcId="{A6258584-FFDB-4377-A13A-56AA717B73B6}" destId="{31C0BF14-5C05-44DD-B032-4CAE6B1F70E9}" srcOrd="5" destOrd="0" parTransId="{FB4318EF-BE84-4A02-BE56-32C73D397364}" sibTransId="{B95CB586-71DB-4D20-B7A7-19E6BCFBA9AC}"/>
    <dgm:cxn modelId="{38A26339-3AD4-44DD-A766-6C565346AEF8}" srcId="{A6258584-FFDB-4377-A13A-56AA717B73B6}" destId="{E5A3DFA9-B4C1-4B23-8484-3877E5B3DAA9}" srcOrd="3" destOrd="0" parTransId="{0A46494D-01AF-4436-B8DC-B18449B271C0}" sibTransId="{24BE5A65-CAB0-459C-86A8-9154753D0A03}"/>
    <dgm:cxn modelId="{4329C690-6193-4302-B788-59AC6A74CF10}" srcId="{0B4FCDD3-87C1-4675-A2FB-84CD24808D04}" destId="{A6258584-FFDB-4377-A13A-56AA717B73B6}" srcOrd="0" destOrd="0" parTransId="{A2E21887-3DC4-4688-9121-3651B7B0BC8E}" sibTransId="{953AF043-455D-438A-86A1-5D6732228412}"/>
    <dgm:cxn modelId="{1E7473F2-48C7-40C5-98E7-41025819AD36}" type="presOf" srcId="{715A9327-E19A-4A60-8C31-8B5CBDC81737}" destId="{183CB3B4-1B5E-4F63-BC9A-391401749F02}" srcOrd="1" destOrd="0" presId="urn:microsoft.com/office/officeart/2005/8/layout/radial1"/>
    <dgm:cxn modelId="{CCC56DF9-D413-4ECA-9C41-87E34AA529BD}" type="presOf" srcId="{EF4BC34F-5692-4A42-B82C-755F108DF852}" destId="{77140016-7682-40ED-93A0-43EC6EB212D0}" srcOrd="1" destOrd="0" presId="urn:microsoft.com/office/officeart/2005/8/layout/radial1"/>
    <dgm:cxn modelId="{3E03F447-5587-42F4-8C74-1B62E7749244}" type="presOf" srcId="{C1DFC372-CF94-4C9B-BE42-34EF46045027}" destId="{164C5CA2-296D-445B-B51F-1A9A02F1A9AA}" srcOrd="0" destOrd="0" presId="urn:microsoft.com/office/officeart/2005/8/layout/radial1"/>
    <dgm:cxn modelId="{881EBDC3-4E80-4567-9E70-E7660E8AF9B7}" type="presOf" srcId="{FB4318EF-BE84-4A02-BE56-32C73D397364}" destId="{E2F43A99-F93D-4B8B-A82E-7C4FBA699B3C}" srcOrd="0" destOrd="0" presId="urn:microsoft.com/office/officeart/2005/8/layout/radial1"/>
    <dgm:cxn modelId="{1F499AD0-BEAB-4772-B43E-4A7F16BE5EA2}" type="presOf" srcId="{74EA7659-B0B5-4012-9E66-CCF7471F6C24}" destId="{50050CEC-2309-4F4C-A1DB-FCBB47A08B47}" srcOrd="0" destOrd="0" presId="urn:microsoft.com/office/officeart/2005/8/layout/radial1"/>
    <dgm:cxn modelId="{A77407DD-F6D4-4AF2-A6E0-02F35D15AB38}" srcId="{A6258584-FFDB-4377-A13A-56AA717B73B6}" destId="{74EA7659-B0B5-4012-9E66-CCF7471F6C24}" srcOrd="4" destOrd="0" parTransId="{EF4BC34F-5692-4A42-B82C-755F108DF852}" sibTransId="{676290E1-221B-4AB3-B9D5-0671816A7370}"/>
    <dgm:cxn modelId="{FEE2243D-3140-4A74-BE6D-95D371DB6FAD}" type="presOf" srcId="{B0F5DBD1-9CAE-4F5F-9AD5-59816D958A93}" destId="{BB802906-75A3-4E82-9844-F73CC9CC3E33}" srcOrd="0" destOrd="0" presId="urn:microsoft.com/office/officeart/2005/8/layout/radial1"/>
    <dgm:cxn modelId="{10E474C4-789C-4FDD-B49E-BA281F60C5AE}" type="presOf" srcId="{A6258584-FFDB-4377-A13A-56AA717B73B6}" destId="{86D7D185-082C-4075-9B13-C7F29C301AE4}" srcOrd="0" destOrd="0" presId="urn:microsoft.com/office/officeart/2005/8/layout/radial1"/>
    <dgm:cxn modelId="{7E666D6A-33A9-4BC3-A50E-04D2342C6024}" srcId="{A6258584-FFDB-4377-A13A-56AA717B73B6}" destId="{C1DFC372-CF94-4C9B-BE42-34EF46045027}" srcOrd="0" destOrd="0" parTransId="{715A9327-E19A-4A60-8C31-8B5CBDC81737}" sibTransId="{72024D03-6345-4654-AD3B-1AF62A1C16FF}"/>
    <dgm:cxn modelId="{D9200C3D-F49E-46A6-8F93-F7567FA12003}" type="presOf" srcId="{EF4BC34F-5692-4A42-B82C-755F108DF852}" destId="{5393C9EF-CF66-4338-9318-5FDC1FDE28C2}" srcOrd="0" destOrd="0" presId="urn:microsoft.com/office/officeart/2005/8/layout/radial1"/>
    <dgm:cxn modelId="{22EE3F3B-0B6D-443F-AD68-1EC34542D1B9}" srcId="{A6258584-FFDB-4377-A13A-56AA717B73B6}" destId="{4C574C9A-DCE1-4F49-B1FB-6CB66E4E5301}" srcOrd="2" destOrd="0" parTransId="{21D57085-3739-4BBD-AF9B-48A901F06F38}" sibTransId="{B72922C8-37F3-4962-A319-195F998FADB1}"/>
    <dgm:cxn modelId="{A4536BFF-E022-4958-833D-5C12F5FBA191}" type="presOf" srcId="{0A46494D-01AF-4436-B8DC-B18449B271C0}" destId="{BF7AE36D-2B8E-47C5-BA17-2E81334C6127}" srcOrd="0" destOrd="0" presId="urn:microsoft.com/office/officeart/2005/8/layout/radial1"/>
    <dgm:cxn modelId="{E3101123-D5D4-4A65-986A-42664633DE97}" type="presOf" srcId="{21D57085-3739-4BBD-AF9B-48A901F06F38}" destId="{A7A2AAA6-0F8B-45C0-8329-3BF11F7811DE}" srcOrd="0" destOrd="0" presId="urn:microsoft.com/office/officeart/2005/8/layout/radial1"/>
    <dgm:cxn modelId="{4BCCEFE8-DD89-4470-8D6F-AA0AFA527EBB}" type="presOf" srcId="{E5A3DFA9-B4C1-4B23-8484-3877E5B3DAA9}" destId="{DBE43B90-77FC-4C6B-9E6F-12719FF6A32A}" srcOrd="0" destOrd="0" presId="urn:microsoft.com/office/officeart/2005/8/layout/radial1"/>
    <dgm:cxn modelId="{92C0764D-41CA-45C6-9804-2C884EA1C0E6}" type="presOf" srcId="{0A46494D-01AF-4436-B8DC-B18449B271C0}" destId="{B0B6A1AC-3A73-4645-A235-6DF876745041}" srcOrd="1" destOrd="0" presId="urn:microsoft.com/office/officeart/2005/8/layout/radial1"/>
    <dgm:cxn modelId="{2E6F177B-F861-4A8F-91D5-4F21685D80C5}" type="presOf" srcId="{715A9327-E19A-4A60-8C31-8B5CBDC81737}" destId="{E8814B72-09D6-411A-B7B1-18F1BF8B11BE}" srcOrd="0" destOrd="0" presId="urn:microsoft.com/office/officeart/2005/8/layout/radial1"/>
    <dgm:cxn modelId="{05F33C5B-46A9-4FF1-A85B-D2C401308D8E}" type="presOf" srcId="{4C574C9A-DCE1-4F49-B1FB-6CB66E4E5301}" destId="{1ED1084E-17D9-40D0-946A-11894F247931}" srcOrd="0" destOrd="0" presId="urn:microsoft.com/office/officeart/2005/8/layout/radial1"/>
    <dgm:cxn modelId="{991D6287-443E-43C4-A4F5-57D61EFBE679}" type="presParOf" srcId="{679376AB-9478-4D55-9C98-A906C55E12E3}" destId="{86D7D185-082C-4075-9B13-C7F29C301AE4}" srcOrd="0" destOrd="0" presId="urn:microsoft.com/office/officeart/2005/8/layout/radial1"/>
    <dgm:cxn modelId="{E6EB3FC6-D51D-4498-9869-2CA58868CC15}" type="presParOf" srcId="{679376AB-9478-4D55-9C98-A906C55E12E3}" destId="{E8814B72-09D6-411A-B7B1-18F1BF8B11BE}" srcOrd="1" destOrd="0" presId="urn:microsoft.com/office/officeart/2005/8/layout/radial1"/>
    <dgm:cxn modelId="{40EE48C1-7AF8-4772-8821-7F999309F6F4}" type="presParOf" srcId="{E8814B72-09D6-411A-B7B1-18F1BF8B11BE}" destId="{183CB3B4-1B5E-4F63-BC9A-391401749F02}" srcOrd="0" destOrd="0" presId="urn:microsoft.com/office/officeart/2005/8/layout/radial1"/>
    <dgm:cxn modelId="{DE227C8F-570B-4C20-ACBD-0A542BC01FE3}" type="presParOf" srcId="{679376AB-9478-4D55-9C98-A906C55E12E3}" destId="{164C5CA2-296D-445B-B51F-1A9A02F1A9AA}" srcOrd="2" destOrd="0" presId="urn:microsoft.com/office/officeart/2005/8/layout/radial1"/>
    <dgm:cxn modelId="{8A9CF165-C2F2-427B-B4BF-F174B9B752D4}" type="presParOf" srcId="{679376AB-9478-4D55-9C98-A906C55E12E3}" destId="{BB802906-75A3-4E82-9844-F73CC9CC3E33}" srcOrd="3" destOrd="0" presId="urn:microsoft.com/office/officeart/2005/8/layout/radial1"/>
    <dgm:cxn modelId="{6A2AFA2A-BA1E-43DC-8A51-3245B77F65BE}" type="presParOf" srcId="{BB802906-75A3-4E82-9844-F73CC9CC3E33}" destId="{FB802E5F-36D9-45DD-A881-AEB3A777F1EC}" srcOrd="0" destOrd="0" presId="urn:microsoft.com/office/officeart/2005/8/layout/radial1"/>
    <dgm:cxn modelId="{C9BA7569-A6CB-4720-8173-3BD092BA28E4}" type="presParOf" srcId="{679376AB-9478-4D55-9C98-A906C55E12E3}" destId="{6816581B-3CB4-4633-B199-F4C6BA3A2B8E}" srcOrd="4" destOrd="0" presId="urn:microsoft.com/office/officeart/2005/8/layout/radial1"/>
    <dgm:cxn modelId="{06BB2F1A-C1FF-4466-A590-1A187ABEE301}" type="presParOf" srcId="{679376AB-9478-4D55-9C98-A906C55E12E3}" destId="{A7A2AAA6-0F8B-45C0-8329-3BF11F7811DE}" srcOrd="5" destOrd="0" presId="urn:microsoft.com/office/officeart/2005/8/layout/radial1"/>
    <dgm:cxn modelId="{2C7F71B2-CC02-4A04-832D-DA4A2A9E7F59}" type="presParOf" srcId="{A7A2AAA6-0F8B-45C0-8329-3BF11F7811DE}" destId="{CD39B38E-8122-44AC-876B-9030048D47C6}" srcOrd="0" destOrd="0" presId="urn:microsoft.com/office/officeart/2005/8/layout/radial1"/>
    <dgm:cxn modelId="{9406D4F7-6613-428B-A806-4254536B2851}" type="presParOf" srcId="{679376AB-9478-4D55-9C98-A906C55E12E3}" destId="{1ED1084E-17D9-40D0-946A-11894F247931}" srcOrd="6" destOrd="0" presId="urn:microsoft.com/office/officeart/2005/8/layout/radial1"/>
    <dgm:cxn modelId="{A685E983-F965-4694-833F-F1AB843D0015}" type="presParOf" srcId="{679376AB-9478-4D55-9C98-A906C55E12E3}" destId="{BF7AE36D-2B8E-47C5-BA17-2E81334C6127}" srcOrd="7" destOrd="0" presId="urn:microsoft.com/office/officeart/2005/8/layout/radial1"/>
    <dgm:cxn modelId="{BD8DF22D-8EB7-4FDF-9C6C-394F2598EBB4}" type="presParOf" srcId="{BF7AE36D-2B8E-47C5-BA17-2E81334C6127}" destId="{B0B6A1AC-3A73-4645-A235-6DF876745041}" srcOrd="0" destOrd="0" presId="urn:microsoft.com/office/officeart/2005/8/layout/radial1"/>
    <dgm:cxn modelId="{8A551AF6-92A8-4E3F-AA0A-3EA5A5B2F232}" type="presParOf" srcId="{679376AB-9478-4D55-9C98-A906C55E12E3}" destId="{DBE43B90-77FC-4C6B-9E6F-12719FF6A32A}" srcOrd="8" destOrd="0" presId="urn:microsoft.com/office/officeart/2005/8/layout/radial1"/>
    <dgm:cxn modelId="{909C6CE8-0850-4978-8B62-D5302EC811F7}" type="presParOf" srcId="{679376AB-9478-4D55-9C98-A906C55E12E3}" destId="{5393C9EF-CF66-4338-9318-5FDC1FDE28C2}" srcOrd="9" destOrd="0" presId="urn:microsoft.com/office/officeart/2005/8/layout/radial1"/>
    <dgm:cxn modelId="{363B3DB8-6560-4175-8553-F00B7ECE9B47}" type="presParOf" srcId="{5393C9EF-CF66-4338-9318-5FDC1FDE28C2}" destId="{77140016-7682-40ED-93A0-43EC6EB212D0}" srcOrd="0" destOrd="0" presId="urn:microsoft.com/office/officeart/2005/8/layout/radial1"/>
    <dgm:cxn modelId="{307A59C3-99E0-477D-8996-3ACDD6A3A218}" type="presParOf" srcId="{679376AB-9478-4D55-9C98-A906C55E12E3}" destId="{50050CEC-2309-4F4C-A1DB-FCBB47A08B47}" srcOrd="10" destOrd="0" presId="urn:microsoft.com/office/officeart/2005/8/layout/radial1"/>
    <dgm:cxn modelId="{22C98D10-70DA-4C13-B922-94C0496E7BAD}" type="presParOf" srcId="{679376AB-9478-4D55-9C98-A906C55E12E3}" destId="{E2F43A99-F93D-4B8B-A82E-7C4FBA699B3C}" srcOrd="11" destOrd="0" presId="urn:microsoft.com/office/officeart/2005/8/layout/radial1"/>
    <dgm:cxn modelId="{306FF9C8-13E8-4F28-8E2D-8D8DAD56733A}" type="presParOf" srcId="{E2F43A99-F93D-4B8B-A82E-7C4FBA699B3C}" destId="{012A6732-4507-4704-9095-0B6B94538BDF}" srcOrd="0" destOrd="0" presId="urn:microsoft.com/office/officeart/2005/8/layout/radial1"/>
    <dgm:cxn modelId="{C17767AF-7FC7-4C2C-AB45-62BF7C0C458D}" type="presParOf" srcId="{679376AB-9478-4D55-9C98-A906C55E12E3}" destId="{25C47F30-8204-4F19-8602-C37BB0AB9A41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7D185-082C-4075-9B13-C7F29C301AE4}">
      <dsp:nvSpPr>
        <dsp:cNvPr id="0" name=""/>
        <dsp:cNvSpPr/>
      </dsp:nvSpPr>
      <dsp:spPr>
        <a:xfrm>
          <a:off x="3541435" y="1917540"/>
          <a:ext cx="1459817" cy="1459817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Я</a:t>
          </a:r>
          <a:endParaRPr lang="ru-RU" sz="6500" kern="1200" dirty="0"/>
        </a:p>
      </dsp:txBody>
      <dsp:txXfrm>
        <a:off x="3755220" y="2131325"/>
        <a:ext cx="1032247" cy="1032247"/>
      </dsp:txXfrm>
    </dsp:sp>
    <dsp:sp modelId="{E8814B72-09D6-411A-B7B1-18F1BF8B11BE}">
      <dsp:nvSpPr>
        <dsp:cNvPr id="0" name=""/>
        <dsp:cNvSpPr/>
      </dsp:nvSpPr>
      <dsp:spPr>
        <a:xfrm rot="16200000">
          <a:off x="4078911" y="1709629"/>
          <a:ext cx="384864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384864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61722" y="1715486"/>
        <a:ext cx="19243" cy="19243"/>
      </dsp:txXfrm>
    </dsp:sp>
    <dsp:sp modelId="{164C5CA2-296D-445B-B51F-1A9A02F1A9AA}">
      <dsp:nvSpPr>
        <dsp:cNvPr id="0" name=""/>
        <dsp:cNvSpPr/>
      </dsp:nvSpPr>
      <dsp:spPr>
        <a:xfrm>
          <a:off x="3059703" y="-40437"/>
          <a:ext cx="2423281" cy="15731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Здоровье сберегающие технологии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3414584" y="189940"/>
        <a:ext cx="1713519" cy="1112359"/>
      </dsp:txXfrm>
    </dsp:sp>
    <dsp:sp modelId="{BB802906-75A3-4E82-9844-F73CC9CC3E33}">
      <dsp:nvSpPr>
        <dsp:cNvPr id="0" name=""/>
        <dsp:cNvSpPr/>
      </dsp:nvSpPr>
      <dsp:spPr>
        <a:xfrm rot="20021832">
          <a:off x="4864534" y="2046837"/>
          <a:ext cx="1181182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1181182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25595" y="2032786"/>
        <a:ext cx="59059" cy="59059"/>
      </dsp:txXfrm>
    </dsp:sp>
    <dsp:sp modelId="{6816581B-3CB4-4633-B199-F4C6BA3A2B8E}">
      <dsp:nvSpPr>
        <dsp:cNvPr id="0" name=""/>
        <dsp:cNvSpPr/>
      </dsp:nvSpPr>
      <dsp:spPr>
        <a:xfrm>
          <a:off x="5783862" y="531721"/>
          <a:ext cx="2262585" cy="1617827"/>
        </a:xfrm>
        <a:prstGeom prst="ellipse">
          <a:avLst/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Игровые технологии</a:t>
          </a:r>
          <a:endParaRPr lang="ru-RU" sz="1800" b="1" kern="1200" dirty="0">
            <a:solidFill>
              <a:srgbClr val="002060"/>
            </a:solidFill>
          </a:endParaRPr>
        </a:p>
      </dsp:txBody>
      <dsp:txXfrm>
        <a:off x="6115210" y="768646"/>
        <a:ext cx="1599889" cy="1143977"/>
      </dsp:txXfrm>
    </dsp:sp>
    <dsp:sp modelId="{A7A2AAA6-0F8B-45C0-8329-3BF11F7811DE}">
      <dsp:nvSpPr>
        <dsp:cNvPr id="0" name=""/>
        <dsp:cNvSpPr/>
      </dsp:nvSpPr>
      <dsp:spPr>
        <a:xfrm rot="1394712">
          <a:off x="4896289" y="3142289"/>
          <a:ext cx="1126260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1126260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31262" y="3129611"/>
        <a:ext cx="56313" cy="56313"/>
      </dsp:txXfrm>
    </dsp:sp>
    <dsp:sp modelId="{1ED1084E-17D9-40D0-946A-11894F247931}">
      <dsp:nvSpPr>
        <dsp:cNvPr id="0" name=""/>
        <dsp:cNvSpPr/>
      </dsp:nvSpPr>
      <dsp:spPr>
        <a:xfrm>
          <a:off x="5794027" y="3005085"/>
          <a:ext cx="2366173" cy="1609170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Личностно-ориентированные технологии</a:t>
          </a:r>
          <a:endParaRPr lang="ru-RU" sz="1500" b="1" kern="1200" dirty="0">
            <a:solidFill>
              <a:srgbClr val="FFFF00"/>
            </a:solidFill>
          </a:endParaRPr>
        </a:p>
      </dsp:txBody>
      <dsp:txXfrm>
        <a:off x="6140545" y="3240742"/>
        <a:ext cx="1673137" cy="1137856"/>
      </dsp:txXfrm>
    </dsp:sp>
    <dsp:sp modelId="{BF7AE36D-2B8E-47C5-BA17-2E81334C6127}">
      <dsp:nvSpPr>
        <dsp:cNvPr id="0" name=""/>
        <dsp:cNvSpPr/>
      </dsp:nvSpPr>
      <dsp:spPr>
        <a:xfrm rot="5400000">
          <a:off x="4085210" y="3548011"/>
          <a:ext cx="372266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372266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62037" y="3554183"/>
        <a:ext cx="18613" cy="18613"/>
      </dsp:txXfrm>
    </dsp:sp>
    <dsp:sp modelId="{DBE43B90-77FC-4C6B-9E6F-12719FF6A32A}">
      <dsp:nvSpPr>
        <dsp:cNvPr id="0" name=""/>
        <dsp:cNvSpPr/>
      </dsp:nvSpPr>
      <dsp:spPr>
        <a:xfrm>
          <a:off x="3134796" y="3749623"/>
          <a:ext cx="2273095" cy="1598309"/>
        </a:xfrm>
        <a:prstGeom prst="ellipse">
          <a:avLst/>
        </a:prstGeom>
        <a:solidFill>
          <a:schemeClr val="accent4">
            <a:hueOff val="6237416"/>
            <a:satOff val="-28781"/>
            <a:lumOff val="1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</a:rPr>
            <a:t>Проектные технологии</a:t>
          </a:r>
          <a:endParaRPr lang="ru-RU" sz="2000" b="1" kern="1200" dirty="0">
            <a:solidFill>
              <a:srgbClr val="002060"/>
            </a:solidFill>
          </a:endParaRPr>
        </a:p>
      </dsp:txBody>
      <dsp:txXfrm>
        <a:off x="3467683" y="3983690"/>
        <a:ext cx="1607321" cy="1130175"/>
      </dsp:txXfrm>
    </dsp:sp>
    <dsp:sp modelId="{5393C9EF-CF66-4338-9318-5FDC1FDE28C2}">
      <dsp:nvSpPr>
        <dsp:cNvPr id="0" name=""/>
        <dsp:cNvSpPr/>
      </dsp:nvSpPr>
      <dsp:spPr>
        <a:xfrm rot="9294174">
          <a:off x="2777695" y="3126898"/>
          <a:ext cx="873903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873903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92799" y="3120529"/>
        <a:ext cx="43695" cy="43695"/>
      </dsp:txXfrm>
    </dsp:sp>
    <dsp:sp modelId="{50050CEC-2309-4F4C-A1DB-FCBB47A08B47}">
      <dsp:nvSpPr>
        <dsp:cNvPr id="0" name=""/>
        <dsp:cNvSpPr/>
      </dsp:nvSpPr>
      <dsp:spPr>
        <a:xfrm>
          <a:off x="585667" y="3009313"/>
          <a:ext cx="2475514" cy="1569347"/>
        </a:xfrm>
        <a:prstGeom prst="ellipse">
          <a:avLst/>
        </a:prstGeom>
        <a:solidFill>
          <a:srgbClr val="F610C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</a:rPr>
            <a:t>ТРИЗ</a:t>
          </a:r>
          <a:endParaRPr lang="ru-RU" sz="2800" b="1" kern="1200" dirty="0">
            <a:solidFill>
              <a:srgbClr val="002060"/>
            </a:solidFill>
          </a:endParaRPr>
        </a:p>
      </dsp:txBody>
      <dsp:txXfrm>
        <a:off x="948198" y="3239139"/>
        <a:ext cx="1750452" cy="1109695"/>
      </dsp:txXfrm>
    </dsp:sp>
    <dsp:sp modelId="{E2F43A99-F93D-4B8B-A82E-7C4FBA699B3C}">
      <dsp:nvSpPr>
        <dsp:cNvPr id="0" name=""/>
        <dsp:cNvSpPr/>
      </dsp:nvSpPr>
      <dsp:spPr>
        <a:xfrm rot="12426336">
          <a:off x="2656663" y="2066798"/>
          <a:ext cx="1021009" cy="30957"/>
        </a:xfrm>
        <a:custGeom>
          <a:avLst/>
          <a:gdLst/>
          <a:ahLst/>
          <a:cxnLst/>
          <a:rect l="0" t="0" r="0" b="0"/>
          <a:pathLst>
            <a:path>
              <a:moveTo>
                <a:pt x="0" y="15478"/>
              </a:moveTo>
              <a:lnTo>
                <a:pt x="1021009" y="1547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141642" y="2056751"/>
        <a:ext cx="51050" cy="51050"/>
      </dsp:txXfrm>
    </dsp:sp>
    <dsp:sp modelId="{25C47F30-8204-4F19-8602-C37BB0AB9A41}">
      <dsp:nvSpPr>
        <dsp:cNvPr id="0" name=""/>
        <dsp:cNvSpPr/>
      </dsp:nvSpPr>
      <dsp:spPr>
        <a:xfrm>
          <a:off x="659588" y="549547"/>
          <a:ext cx="2256453" cy="1653418"/>
        </a:xfrm>
        <a:prstGeom prst="ellips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C000"/>
              </a:solidFill>
            </a:rPr>
            <a:t>ИКТ - технологии</a:t>
          </a:r>
          <a:endParaRPr lang="ru-RU" sz="2000" b="1" kern="1200" dirty="0">
            <a:solidFill>
              <a:srgbClr val="FFC000"/>
            </a:solidFill>
          </a:endParaRPr>
        </a:p>
      </dsp:txBody>
      <dsp:txXfrm>
        <a:off x="990038" y="791684"/>
        <a:ext cx="1595553" cy="1169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87599"/>
            <a:ext cx="7772400" cy="1122363"/>
          </a:xfrm>
          <a:noFill/>
          <a:ln>
            <a:noFill/>
          </a:ln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4"/>
          </a:effectRef>
          <a:fontRef idx="none"/>
        </p:style>
        <p:txBody>
          <a:bodyPr anchor="b"/>
          <a:lstStyle>
            <a:lvl1pPr algn="ctr">
              <a:defRPr sz="60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703262"/>
          </a:xfrm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ctr">
              <a:buNone/>
              <a:defRPr sz="2400" b="1" cap="none" spc="0">
                <a:ln/>
                <a:solidFill>
                  <a:schemeClr val="accent3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021F7-2F7D-4316-90D0-C249C1F638C0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8C804-C179-4722-B022-8F1D757216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33ECA-BBA6-43EA-BA6C-837DDC60064C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26761-9E16-43D2-B093-6FC964C35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E1182-2754-4AA6-B5CE-221F782CD8CA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9CAB3-32C0-461B-AC5C-C31D2E58F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4874"/>
          </a:xfrm>
          <a:solidFill>
            <a:schemeClr val="accent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60500"/>
            <a:ext cx="7886700" cy="4538663"/>
          </a:xfrm>
          <a:solidFill>
            <a:schemeClr val="lt1">
              <a:alpha val="62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19FA5-28CB-4F69-B62A-C8553F09A34A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8CF3C-C86C-499B-8FD9-E9063C893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CD3A8-76AE-4206-817D-5202130BE243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36768-BEA8-4020-A9F0-37FB4C9108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1AF5D-3204-49CE-A693-18DAFFB67EEB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22F2B-09AC-40A6-BB24-219018A41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97E1-F571-41EA-BDBA-7DF65D00FE70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7AD36-33B6-4E37-BDB3-A5A2DE569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569CF-706C-4427-A555-52157EC9E3DB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FD86-4AEF-4AA9-9BEF-38C28FC8F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EA3DD-B9B9-40FD-940C-8807C17B9D4F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34CD8-2704-46F8-A1AB-A98B290C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9E44D-48F9-475D-8C3E-8E3868193CED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D5010-20C6-4DEE-B36F-CB7D4FA575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77B64-7506-4D57-9ADB-EC29E84056B4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E05E1-ABF1-400E-B9BF-52661785B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23BEF4-F734-45E8-A26A-C902F78AFBF0}" type="datetimeFigureOut">
              <a:rPr lang="ru-RU"/>
              <a:pPr>
                <a:defRPr/>
              </a:pPr>
              <a:t>16.03.2016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D80EC3E4-7667-4EAF-9A85-A13E7CB1C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ransition>
    <p:split orient="vert"/>
  </p:transition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file:///D:\Desktop\&#1084;&#1091;&#1079;&#1099;&#1082;&#1072;%20&#1076;&#1083;&#1103;%20&#1087;&#1088;&#1077;&#1079;&#1077;&#1085;&#1090;&#1072;&#1094;&#1080;&#1081;\548412.mp3" TargetMode="External"/><Relationship Id="rId1" Type="http://schemas.openxmlformats.org/officeDocument/2006/relationships/audio" Target="file:///D:\Desktop\&#1084;&#1091;&#1079;&#1099;&#1082;&#1072;%20&#1076;&#1083;&#1103;%20&#1087;&#1088;&#1077;&#1079;&#1077;&#1085;&#1090;&#1072;&#1094;&#1080;&#1081;\540138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9275" y="2037346"/>
            <a:ext cx="6798365" cy="4652211"/>
          </a:xfrm>
          <a:extLst/>
        </p:spPr>
        <p:txBody>
          <a:bodyPr rtlCol="0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riblet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Самопрезентация</a:t>
            </a:r>
            <a: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тему: </a:t>
            </a:r>
            <a:b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«Профессия – педагог»</a:t>
            </a:r>
            <a: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воспитателя </a:t>
            </a:r>
            <a:b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Штумпф</a:t>
            </a:r>
            <a:r>
              <a:rPr lang="ru-RU" sz="320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Натальи Владимировны</a:t>
            </a:r>
            <a:r>
              <a:rPr lang="ru-RU" sz="4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3600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153" y="163286"/>
            <a:ext cx="8814546" cy="1600200"/>
          </a:xfrm>
          <a:extLst/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« Детский сад комбинированного вида № 5 « Золотая рыбка» г.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Щёлкино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Ленинского района Республики Крым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90824" y="0"/>
            <a:ext cx="6173748" cy="2504661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2800" dirty="0" smtClean="0"/>
          </a:p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праздник в дет саду – воспитатель на виду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IMG_20141225_090643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735496" y="1809180"/>
            <a:ext cx="3756991" cy="47271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26" name="Picture 2" descr="C:\Users\admin\Desktop\Фотки\SAM_46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6300" y="-8915400"/>
            <a:ext cx="3600000" cy="4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dmin\Desktop\Фотки\SAM_46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496" y="1809181"/>
            <a:ext cx="3555857" cy="4677533"/>
          </a:xfrm>
          <a:prstGeom prst="roundRect">
            <a:avLst>
              <a:gd name="adj" fmla="val 16667"/>
            </a:avLst>
          </a:prstGeom>
          <a:ln>
            <a:solidFill>
              <a:srgbClr val="FFC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68387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70782" y="457200"/>
            <a:ext cx="4214467" cy="4452729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горжусь своей работай, с детворой занимаюсь охотно, в мир большой открываю им дверцу, отдаю свою душу и сердце.</a:t>
            </a:r>
          </a:p>
          <a:p>
            <a:pPr>
              <a:defRPr/>
            </a:pPr>
            <a:endParaRPr lang="ru-RU" sz="2800" dirty="0"/>
          </a:p>
        </p:txBody>
      </p:sp>
      <p:pic>
        <p:nvPicPr>
          <p:cNvPr id="7" name="Рисунок 6" descr="C:\Users\admin\Desktop\фото 2016\IMG_20160125_0911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49" y="302784"/>
            <a:ext cx="3960000" cy="3071723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10" descr="IMG_20150428_10091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26112" t="35658" r="11193" b="7631"/>
          <a:stretch/>
        </p:blipFill>
        <p:spPr bwMode="auto">
          <a:xfrm>
            <a:off x="3269762" y="3449097"/>
            <a:ext cx="4759322" cy="317036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304684832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29551" y="3205078"/>
            <a:ext cx="7598563" cy="1133840"/>
          </a:xfrm>
        </p:spPr>
        <p:txBody>
          <a:bodyPr/>
          <a:lstStyle/>
          <a:p>
            <a:pPr marL="0" lvl="0" indent="0"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" y="233083"/>
            <a:ext cx="842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педагога – это постоянное саморазвитие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Desktop\ФОТО15-16\фестиваль-фото\P10708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714" y="1407888"/>
            <a:ext cx="4213412" cy="31600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2" descr="D:\Desktop\ФОТО15-16\педсоветы, семинары\ПЕДсовет15-16\P1080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7486" y="1422400"/>
            <a:ext cx="4368800" cy="3276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D:\Desktop\ФОТО15-16\Открытые занятия 15-16\P10805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0745" y="3534232"/>
            <a:ext cx="4180111" cy="3135083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785271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0" y="218662"/>
            <a:ext cx="8915400" cy="260405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Районное методическое объединение воспитателей групп раннего возраста .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Формирование здорового образа жизни в раннем возрасте.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Провела интегрированное занятие по физкультуре и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валеологии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 младшей группе.</a:t>
            </a:r>
          </a:p>
          <a:p>
            <a:pPr marL="0" indent="0"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6" name="Picture 4" descr="F:\2012 - 2013\МО ранний возраст\P1010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685" y="3120571"/>
            <a:ext cx="4312855" cy="3234642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3" descr="F:\2012 - 2013\МО ранний возраст\P10109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74573" y="3106058"/>
            <a:ext cx="4721981" cy="3541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298175"/>
            <a:ext cx="9144000" cy="242514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Районное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методическое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объединение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заведующих и воспитателей – методистов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« Легенды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Казантипа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Провела интегрированное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с элементами нетрадиционных техник рисования в старшей группе по легенде « Берег каменных крокодилов»)</a:t>
            </a:r>
          </a:p>
          <a:p>
            <a:pPr marL="0" indent="0">
              <a:buFont typeface="Arial" charset="0"/>
              <a:buNone/>
              <a:defRPr/>
            </a:pPr>
            <a:endParaRPr lang="ru-RU" dirty="0"/>
          </a:p>
        </p:txBody>
      </p:sp>
      <p:pic>
        <p:nvPicPr>
          <p:cNvPr id="8194" name="Picture 2" descr="IMG_20150927_202226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17715" y="2903489"/>
            <a:ext cx="5022462" cy="3758568"/>
          </a:xfrm>
          <a:prstGeom prst="roundRect">
            <a:avLst>
              <a:gd name="adj" fmla="val 16667"/>
            </a:avLst>
          </a:prstGeom>
          <a:ln w="38100"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8195" name="Picture 3" descr="IMG_20150927_20225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381962" y="2830286"/>
            <a:ext cx="4561422" cy="3413548"/>
          </a:xfrm>
          <a:prstGeom prst="cloudCallout">
            <a:avLst/>
          </a:prstGeom>
          <a:ln w="5715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8052" y="218661"/>
            <a:ext cx="8666921" cy="6023111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технологии:</a:t>
            </a:r>
          </a:p>
          <a:p>
            <a:pPr marL="0" indent="0" algn="ctr">
              <a:buNone/>
            </a:pP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84142" y="1288188"/>
          <a:ext cx="8488018" cy="5307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175028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95776" y="139149"/>
            <a:ext cx="6412728" cy="12324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предметно – развивающей среды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IMG_20150420_075035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17443" y="1378110"/>
            <a:ext cx="3299792" cy="2469405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6" name="Picture 10" descr="IMG_20150420_074225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473013" y="1378111"/>
            <a:ext cx="3384160" cy="5077943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3074" name="Picture 2" descr="C:\Users\admin\Desktop\фото 2016\IMG_20160210_0752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1800000" cy="1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Desktop\фото 2016\IMG_20160210_07524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987" y="4176890"/>
            <a:ext cx="3681457" cy="2533787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 descr="C:\Users\admin\Desktop\фото 2016\IMG_20160210_0743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1800000" cy="1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4560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1630016" y="212725"/>
            <a:ext cx="7513983" cy="685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72817" y="849314"/>
            <a:ext cx="7812433" cy="1657934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ребенку возможности сохранения здоровья, формирование у него необходимых знаний, умений, навыков по здоровому образу жизни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defRPr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1" name="Picture 3" descr="IMG_20150928_154156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t="15475"/>
          <a:stretch/>
        </p:blipFill>
        <p:spPr bwMode="auto">
          <a:xfrm>
            <a:off x="1232453" y="2104520"/>
            <a:ext cx="7022658" cy="4442147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admin\Desktop\фото 2016\IMG_20151117_16143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6"/>
          <a:stretch/>
        </p:blipFill>
        <p:spPr bwMode="auto">
          <a:xfrm>
            <a:off x="735496" y="1518381"/>
            <a:ext cx="7832034" cy="5040334"/>
          </a:xfrm>
          <a:prstGeom prst="rect">
            <a:avLst/>
          </a:prstGeom>
          <a:ln w="889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908313" y="318052"/>
            <a:ext cx="6877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Дыхательная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</a:t>
            </a:r>
          </a:p>
        </p:txBody>
      </p:sp>
    </p:spTree>
    <p:extLst>
      <p:ext uri="{BB962C8B-B14F-4D97-AF65-F5344CB8AC3E}">
        <p14:creationId xmlns:p14="http://schemas.microsoft.com/office/powerpoint/2010/main" val="23835982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49438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мелкой моторики рук 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положительно сказывается на становление детской речи, повышает работоспособность ребенка, его внимание, умственную активность, стимулирует интеллектуальную и творческую деятельность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IMG_20150414_162638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8929" r="6802"/>
          <a:stretch/>
        </p:blipFill>
        <p:spPr bwMode="auto">
          <a:xfrm>
            <a:off x="159025" y="2126134"/>
            <a:ext cx="4452732" cy="39542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5605" name="Picture 8" descr="C:\Users\admin\Desktop\Фотки\IMG_20141112_0920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972800" y="-8229600"/>
            <a:ext cx="28797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2" descr="C:\Users\admin\Desktop\Фотки\IMG_20141112_0919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863850" y="-8229601"/>
            <a:ext cx="28797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IMG_20141112_092100"/>
          <p:cNvPicPr>
            <a:picLocks noChangeAspect="1" noChangeArrowheads="1"/>
          </p:cNvPicPr>
          <p:nvPr/>
        </p:nvPicPr>
        <p:blipFill rotWithShape="1">
          <a:blip r:embed="rId5" cstate="print">
            <a:extLst/>
          </a:blip>
          <a:srcRect l="21035" r="10597" b="11959"/>
          <a:stretch/>
        </p:blipFill>
        <p:spPr bwMode="auto">
          <a:xfrm>
            <a:off x="4841540" y="3001618"/>
            <a:ext cx="4014228" cy="3554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4"/>
          <p:cNvSpPr>
            <a:spLocks noGrp="1"/>
          </p:cNvSpPr>
          <p:nvPr>
            <p:ph type="title"/>
          </p:nvPr>
        </p:nvSpPr>
        <p:spPr>
          <a:xfrm>
            <a:off x="1311275" y="149226"/>
            <a:ext cx="7832725" cy="665784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Мой взгляд на мир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267739" y="1252330"/>
            <a:ext cx="3717235" cy="5605670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смысле жизни спросите меня,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вам отвечу, может быть, не сразу...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буду я искать крылатой фразы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говорить о буднях бытия. 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нас у каждого - свой смысл и цель,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самый главный смысл, конечно, дети!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s://im0-tub-ru.yandex.net/i?id=206e1be708e2bc13c202710d709d37fd&amp;n=33&amp;h=215&amp;w=32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69" y="954157"/>
            <a:ext cx="3358413" cy="258417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http://www.detki-grad.ru/uploads/news/22222222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3935897"/>
            <a:ext cx="4517640" cy="2772244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54013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548412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61252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78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8783"/>
            <a:ext cx="8490857" cy="1722226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Нетрадиционные методы  изобразительной деятельности –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способствуют  развитию мелкой моторики рук, а так же развивают мышление, воображение и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творчество.</a:t>
            </a:r>
            <a:r>
              <a:rPr lang="ru-RU" sz="2400" b="1" dirty="0" err="1" smtClean="0">
                <a:noFill/>
                <a:latin typeface="Times New Roman" pitchFamily="18" charset="0"/>
                <a:cs typeface="Times New Roman" pitchFamily="18" charset="0"/>
              </a:rPr>
              <a:t>творчество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9" name="Picture 3" descr="IMG_20140902_092247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3464" t="25637"/>
          <a:stretch/>
        </p:blipFill>
        <p:spPr bwMode="auto">
          <a:xfrm>
            <a:off x="397725" y="1961298"/>
            <a:ext cx="8332410" cy="4598456"/>
          </a:xfrm>
          <a:prstGeom prst="rect">
            <a:avLst/>
          </a:prstGeom>
          <a:ln w="889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:\DCIM\Camera\IMG_20160209_14580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" t="13137" r="13234"/>
          <a:stretch/>
        </p:blipFill>
        <p:spPr bwMode="auto">
          <a:xfrm>
            <a:off x="179630" y="437323"/>
            <a:ext cx="3835779" cy="6003234"/>
          </a:xfrm>
          <a:prstGeom prst="rect">
            <a:avLst/>
          </a:prstGeom>
          <a:ln w="889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4" descr="IMG_20150928_154558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b="6453"/>
          <a:stretch/>
        </p:blipFill>
        <p:spPr bwMode="auto">
          <a:xfrm>
            <a:off x="4373217" y="2734664"/>
            <a:ext cx="4591878" cy="3507109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4592607" y="715618"/>
            <a:ext cx="4372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Оздоровительный массаж </a:t>
            </a:r>
          </a:p>
          <a:p>
            <a:pPr algn="ctr">
              <a:defRPr/>
            </a:pP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ног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246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4660" y="198783"/>
            <a:ext cx="6010689" cy="149190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Профилактические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IMG_20150119_120619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t="21416" r="4222"/>
          <a:stretch/>
        </p:blipFill>
        <p:spPr bwMode="auto">
          <a:xfrm>
            <a:off x="767915" y="1605235"/>
            <a:ext cx="7481563" cy="499434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311699557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790" y="0"/>
            <a:ext cx="7991061" cy="1868488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Личностно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ориентированные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обучение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при котором во главу ставится личность ребёнка, его самобытность, субъектный опыт каждого сначала раскрывается, а затем согласовывается с содержанием образования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i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i="1" dirty="0"/>
          </a:p>
        </p:txBody>
      </p:sp>
      <p:pic>
        <p:nvPicPr>
          <p:cNvPr id="3075" name="Picture 3" descr="IMG_20150928_153349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r="21902"/>
          <a:stretch/>
        </p:blipFill>
        <p:spPr bwMode="auto">
          <a:xfrm>
            <a:off x="4909928" y="2824405"/>
            <a:ext cx="3756993" cy="36000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3074" name="Picture 2" descr="IMG_20150928_152858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9635" r="12636"/>
          <a:stretch/>
        </p:blipFill>
        <p:spPr bwMode="auto">
          <a:xfrm>
            <a:off x="576469" y="2148544"/>
            <a:ext cx="3739215" cy="3600000"/>
          </a:xfrm>
          <a:prstGeom prst="rect">
            <a:avLst/>
          </a:prstGeom>
          <a:ln w="88900" cap="sq" cmpd="thickThin">
            <a:solidFill>
              <a:schemeClr val="accent4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68500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Игровые технологии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вид деятельности в условиях ситуаций, направленных на воссоздание  и усвоение общественного опыта, в котором складывается и совершенствуется самоуправление поведением.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</a:rPr>
            </a:br>
            <a:endParaRPr lang="ru-RU" sz="2800" dirty="0"/>
          </a:p>
        </p:txBody>
      </p:sp>
      <p:pic>
        <p:nvPicPr>
          <p:cNvPr id="4098" name="Picture 2" descr="IMG_20150420_082345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28683" t="17412"/>
          <a:stretch/>
        </p:blipFill>
        <p:spPr bwMode="auto">
          <a:xfrm>
            <a:off x="4015409" y="2564296"/>
            <a:ext cx="4852091" cy="3881637"/>
          </a:xfrm>
          <a:prstGeom prst="rect">
            <a:avLst/>
          </a:prstGeom>
          <a:ln w="889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4099" name="Picture 3" descr="IMG_20140905_092257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t="15851"/>
          <a:stretch/>
        </p:blipFill>
        <p:spPr bwMode="auto">
          <a:xfrm>
            <a:off x="283306" y="2564296"/>
            <a:ext cx="3222097" cy="388163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9149" y="1"/>
            <a:ext cx="8865704" cy="2564296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ТРИЗ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находить позитивные решения возникающих проблем, развивать мышление и творчество, фантазию и речь, которые так необходимы современному человеку.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E:\фото-практика\IMG_20150428_1006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972800" y="-8229600"/>
            <a:ext cx="28797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IMG_20150428_100626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26648" y="2444717"/>
            <a:ext cx="4941080" cy="3842920"/>
          </a:xfrm>
          <a:prstGeom prst="rect">
            <a:avLst/>
          </a:prstGeom>
          <a:ln w="889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3076" name="Picture 4" descr="IMG_20150428_100721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18800" r="14568"/>
          <a:stretch/>
        </p:blipFill>
        <p:spPr bwMode="auto">
          <a:xfrm>
            <a:off x="5486399" y="2444717"/>
            <a:ext cx="3421662" cy="384292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73826" y="496957"/>
            <a:ext cx="4591878" cy="2524056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Сказки, игровые, бытовые ситуации – вот та среда, через которую ребенок научится применять </a:t>
            </a:r>
            <a:r>
              <a:rPr lang="ru-RU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тризовские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решения, встающих перед ним проблем.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IMG_20141111_114910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0186" t="1170" r="6499" b="9488"/>
          <a:stretch/>
        </p:blipFill>
        <p:spPr bwMode="auto">
          <a:xfrm>
            <a:off x="238539" y="253668"/>
            <a:ext cx="3756991" cy="3014962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5125" name="Picture 5" descr="P1070006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t="8474" b="14721"/>
          <a:stretch/>
        </p:blipFill>
        <p:spPr bwMode="auto">
          <a:xfrm>
            <a:off x="1898654" y="3488636"/>
            <a:ext cx="5568094" cy="3200400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34070" y="178904"/>
            <a:ext cx="4751249" cy="3186724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>
              <a:defRPr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исследовательской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сформировать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дошкольников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способность к исследовательскому типу мышления.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admin\Desktop\IMG_20150505_10134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2" y="264619"/>
            <a:ext cx="3563481" cy="292210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Users\admin\Desktop\IMG_20150505_1056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34" y="3604168"/>
            <a:ext cx="3563481" cy="2955657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C:\Users\admin\Desktop\IMG_20150505_1101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172" y="3604169"/>
            <a:ext cx="3776871" cy="2955657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93096" y="775252"/>
            <a:ext cx="4611756" cy="5784574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ИКТ – технологии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ИКТ технологий: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идти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ногу со временем,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стать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ребенка проводником  в мир новых технологий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сформировать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информационной культуры его личности,</a:t>
            </a:r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повысить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профессиональный уровень педагогов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компетентность родителей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b="1" dirty="0"/>
              <a:t>     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фото 2016\P10709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8000" y="-4191000"/>
            <a:ext cx="1800000" cy="1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dmin\Desktop\фото 2016\P107092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16893" b="7109"/>
          <a:stretch/>
        </p:blipFill>
        <p:spPr bwMode="auto">
          <a:xfrm>
            <a:off x="268353" y="3617843"/>
            <a:ext cx="3886204" cy="2971801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Users\admin\Desktop\фото 2016\IMG_20160125_08551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4" r="10336"/>
          <a:stretch/>
        </p:blipFill>
        <p:spPr bwMode="auto">
          <a:xfrm>
            <a:off x="268353" y="337929"/>
            <a:ext cx="3886204" cy="292210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279" y="496957"/>
            <a:ext cx="7958303" cy="1473511"/>
          </a:xfrm>
          <a:noFill/>
          <a:ln>
            <a:noFill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Технологии проектной деятельности</a:t>
            </a:r>
            <a:r>
              <a:rPr lang="ru-RU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 Развитие и обогащение социально-личностного опыта посредством включения детей в сферу межличностного взаимодействия</a:t>
            </a:r>
            <a:r>
              <a:rPr lang="ru-RU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" name="Picture 2" descr="IMG_20150130_100345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l="13306" t="1" r="13086" b="29921"/>
          <a:stretch/>
        </p:blipFill>
        <p:spPr bwMode="auto">
          <a:xfrm>
            <a:off x="4550444" y="3296992"/>
            <a:ext cx="4194312" cy="3122973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7" name="Picture 6" descr="IMG_20141007_102120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40913" y="1975638"/>
            <a:ext cx="4299870" cy="325202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062870" y="824248"/>
            <a:ext cx="2922104" cy="6033751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0" hangingPunct="0">
              <a:spcBef>
                <a:spcPct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за нас потом другим ответят,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Какими мы взрастили их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И, взрослым детям посмотрев в глаза,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Скажу себе: «Не зря живу на свете!»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 щеке вдруг скатится слеза...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повторю: </a:t>
            </a:r>
          </a:p>
          <a:p>
            <a:pPr marL="0" indent="0" algn="ctr" eaLnBrk="0" hangingPunct="0">
              <a:spcBef>
                <a:spcPct val="0"/>
              </a:spcBef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«Мой смысл, конечно, дети!»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0" hangingPunct="0">
              <a:spcBef>
                <a:spcPct val="0"/>
              </a:spcBef>
              <a:buFont typeface="Arial" charset="0"/>
              <a:buNone/>
            </a:pP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admin\Desktop\фото 2016\IMG_20160202_16181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t="25871"/>
          <a:stretch/>
        </p:blipFill>
        <p:spPr bwMode="auto">
          <a:xfrm>
            <a:off x="287046" y="1123478"/>
            <a:ext cx="5759422" cy="5009322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D:\Desktop\фотошаблоны-2\hello_html_4a55a974.pn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991" y="-181447"/>
            <a:ext cx="2533650" cy="2609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713022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7314" y="258418"/>
            <a:ext cx="8078147" cy="634116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Сегодняшнее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– время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инновационных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технологий, но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какая технология не заменит тепла души, которое появляется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взаимопонимания. 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4" r="10987" b="22052"/>
          <a:stretch/>
        </p:blipFill>
        <p:spPr bwMode="auto">
          <a:xfrm>
            <a:off x="854103" y="2046514"/>
            <a:ext cx="7733308" cy="4572947"/>
          </a:xfrm>
          <a:prstGeom prst="roundRect">
            <a:avLst>
              <a:gd name="adj" fmla="val 16667"/>
            </a:avLst>
          </a:prstGeom>
          <a:ln w="57150"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8980836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43977" y="1073426"/>
            <a:ext cx="3240996" cy="55659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Дарите детям чудеса,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Прогулки, игры, хороводы!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Блестят пусть детские глаза,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все запомнится на годы!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Рисунок 2" descr="D:\фото\утренники\SAM_48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40"/>
          <a:stretch/>
        </p:blipFill>
        <p:spPr bwMode="auto">
          <a:xfrm>
            <a:off x="0" y="278155"/>
            <a:ext cx="5950857" cy="6035559"/>
          </a:xfrm>
          <a:prstGeom prst="ellipse">
            <a:avLst/>
          </a:prstGeom>
          <a:ln>
            <a:solidFill>
              <a:srgbClr val="C0000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951525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6400" y="1152939"/>
            <a:ext cx="3498574" cy="5486399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Дарите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теплоту!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воздастся вам сторицей,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бумеранг в секунду ту,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сияют счастьем лица!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3" name="Рисунок 2" descr="C:\Users\admin\Desktop\Фотки\IMG_20150420_08282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14329" r="26344"/>
          <a:stretch/>
        </p:blipFill>
        <p:spPr bwMode="auto">
          <a:xfrm>
            <a:off x="298171" y="556591"/>
            <a:ext cx="5009325" cy="5705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7030A0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615025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82748" y="616225"/>
            <a:ext cx="2902224" cy="602311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Уверенность дарите им,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своей защите и опоре!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Накрыв крылом любви своим,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дайте им увидеть горе!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 descr="C:\Users\admin\Desktop\фото 2016\IMG_20160210_08343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2" t="7066" r="10507"/>
          <a:stretch/>
        </p:blipFill>
        <p:spPr bwMode="auto">
          <a:xfrm>
            <a:off x="357809" y="815009"/>
            <a:ext cx="5645425" cy="51969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316623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4"/>
          <p:cNvSpPr>
            <a:spLocks noGrp="1"/>
          </p:cNvSpPr>
          <p:nvPr>
            <p:ph type="title"/>
          </p:nvPr>
        </p:nvSpPr>
        <p:spPr>
          <a:xfrm>
            <a:off x="1165875" y="176696"/>
            <a:ext cx="6977270" cy="1470992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 за</a:t>
            </a:r>
            <a:br>
              <a:rPr lang="ru-RU" sz="40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/>
          </a:blip>
          <a:srcRect l="4617" r="2690"/>
          <a:stretch/>
        </p:blipFill>
        <p:spPr>
          <a:xfrm>
            <a:off x="1113440" y="1418299"/>
            <a:ext cx="6809468" cy="5062075"/>
          </a:xfrm>
          <a:ln w="88900" cap="sq" cmpd="thickThin">
            <a:solidFill>
              <a:srgbClr val="7030A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1026" name="Picture 2" descr="D:\Desktop\фотошаблоны-2\glitt06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1201" y="329519"/>
            <a:ext cx="1524000" cy="1438275"/>
          </a:xfrm>
          <a:prstGeom prst="rect">
            <a:avLst/>
          </a:prstGeom>
          <a:noFill/>
        </p:spPr>
      </p:pic>
      <p:pic>
        <p:nvPicPr>
          <p:cNvPr id="1027" name="Picture 3" descr="D:\Desktop\фотошаблоны-2\glitt06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745331">
            <a:off x="341086" y="416605"/>
            <a:ext cx="1524000" cy="14382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4"/>
          <p:cNvSpPr>
            <a:spLocks noGrp="1"/>
          </p:cNvSpPr>
          <p:nvPr>
            <p:ph type="title"/>
          </p:nvPr>
        </p:nvSpPr>
        <p:spPr>
          <a:xfrm>
            <a:off x="1311275" y="149225"/>
            <a:ext cx="7832725" cy="944079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Моё кредо</a:t>
            </a:r>
            <a:endParaRPr lang="ru-RU" sz="5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709531" y="834887"/>
            <a:ext cx="6977270" cy="2087217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4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должны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жить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мире красоты, игры, сказки, музыки, рисунка,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фантазии и </a:t>
            </a: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творчества»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В.А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Сухомлинский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4" name="Рисунок 3" descr="http://3ton.club/wp-content/uploads/2015/03/NG_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08" y="3200400"/>
            <a:ext cx="7653129" cy="3379304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748374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66121" y="159026"/>
            <a:ext cx="6460435" cy="1769165"/>
          </a:xfrm>
        </p:spPr>
        <p:txBody>
          <a:bodyPr/>
          <a:lstStyle/>
          <a:p>
            <a:pPr marL="0" indent="0" algn="ctr">
              <a:buNone/>
            </a:pPr>
            <a:r>
              <a:rPr lang="ru-RU" sz="3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Моя профессия – воспитатель детского сада. </a:t>
            </a:r>
            <a:endParaRPr lang="ru-RU" sz="3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Моим 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вторым домом стала планета под названием Детский сад.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87921" y="2137893"/>
            <a:ext cx="2616930" cy="472010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– это уютный дом для множества ребятишек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Разве можно представить себе дом без уюта, душевной теплоты окружающих людей и добрых традиций.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Объект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3" t="21557" r="10432" b="12282"/>
          <a:stretch/>
        </p:blipFill>
        <p:spPr bwMode="auto">
          <a:xfrm>
            <a:off x="248479" y="2266122"/>
            <a:ext cx="6023115" cy="4134678"/>
          </a:xfrm>
          <a:prstGeom prst="round2DiagRect">
            <a:avLst>
              <a:gd name="adj1" fmla="val 16667"/>
              <a:gd name="adj2" fmla="val 0"/>
            </a:avLst>
          </a:prstGeom>
          <a:noFill/>
          <a:ln w="88900" cap="sq">
            <a:solidFill>
              <a:srgbClr val="92D05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8595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9" y="576471"/>
            <a:ext cx="3240157" cy="3874880"/>
          </a:xfrm>
        </p:spPr>
        <p:txBody>
          <a:bodyPr/>
          <a:lstStyle/>
          <a:p>
            <a:pPr algn="ctr">
              <a:defRPr/>
            </a:pPr>
            <a:r>
              <a:rPr lang="ru-RU" sz="4800" dirty="0">
                <a:solidFill>
                  <a:srgbClr val="00B050"/>
                </a:solidFill>
              </a:rPr>
              <a:t/>
            </a:r>
            <a:br>
              <a:rPr lang="ru-RU" sz="4800" dirty="0">
                <a:solidFill>
                  <a:srgbClr val="00B050"/>
                </a:solidFill>
              </a:rPr>
            </a:b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295" y="178904"/>
            <a:ext cx="8706679" cy="636104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люблю свой детский сад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нем полным-полно ребят.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Раз, два, три, четыре, пять…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Жаль, что всех не сосчитать.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Рисунок 4" descr="C:\Users\admin\Desktop\Фотки\IMG_20141120_10565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2"/>
          <a:stretch/>
        </p:blipFill>
        <p:spPr bwMode="auto">
          <a:xfrm>
            <a:off x="1113183" y="1908313"/>
            <a:ext cx="6778487" cy="4605023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9" y="576471"/>
            <a:ext cx="3240157" cy="3874880"/>
          </a:xfrm>
        </p:spPr>
        <p:txBody>
          <a:bodyPr/>
          <a:lstStyle/>
          <a:p>
            <a:pPr algn="ctr">
              <a:defRPr/>
            </a:pPr>
            <a:r>
              <a:rPr lang="ru-RU" sz="4800" dirty="0">
                <a:solidFill>
                  <a:srgbClr val="00B050"/>
                </a:solidFill>
              </a:rPr>
              <a:t/>
            </a:r>
            <a:br>
              <a:rPr lang="ru-RU" sz="4800" dirty="0">
                <a:solidFill>
                  <a:srgbClr val="00B050"/>
                </a:solidFill>
              </a:rPr>
            </a:br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7" y="218663"/>
            <a:ext cx="8527777" cy="1172815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 их, может двести.</a:t>
            </a:r>
            <a:b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Хорошо, когда мы вместе!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C:\Users\admin\Desktop\фото 2016\IMG_20160210_08351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9" t="21589" r="23188" b="4806"/>
          <a:stretch/>
        </p:blipFill>
        <p:spPr bwMode="auto">
          <a:xfrm>
            <a:off x="1431234" y="1292087"/>
            <a:ext cx="6440557" cy="5227983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230345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8470" y="636104"/>
            <a:ext cx="3763904" cy="2645754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работать интересно: стихи, спектакли, игры, песни…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IMG_20141120_154545"/>
          <p:cNvPicPr>
            <a:picLocks noChangeAspect="1" noChangeArrowheads="1"/>
          </p:cNvPicPr>
          <p:nvPr/>
        </p:nvPicPr>
        <p:blipFill rotWithShape="1">
          <a:blip r:embed="rId2" cstate="print">
            <a:extLst/>
          </a:blip>
          <a:srcRect t="26759"/>
          <a:stretch/>
        </p:blipFill>
        <p:spPr bwMode="auto">
          <a:xfrm>
            <a:off x="1682815" y="3140765"/>
            <a:ext cx="6303142" cy="3454745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  <p:pic>
        <p:nvPicPr>
          <p:cNvPr id="6" name="Picture 4" descr="IMG_20150415_094322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5155" t="21408" r="4855"/>
          <a:stretch/>
        </p:blipFill>
        <p:spPr bwMode="auto">
          <a:xfrm>
            <a:off x="218661" y="276350"/>
            <a:ext cx="4615726" cy="301665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27120942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08922" y="0"/>
            <a:ext cx="6539948" cy="2504661"/>
          </a:xfr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2800" dirty="0" smtClean="0"/>
          </a:p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Играя в сказках для детей, сменила много я ролей. 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IMG2098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756691" y="1725631"/>
            <a:ext cx="6415606" cy="4734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1026" name="Picture 2" descr="C:\Users\admin\Desktop\Фотки\SAM_46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6300" y="-8915400"/>
            <a:ext cx="3600000" cy="4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13156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36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hablon36.pot [Режим совместимости]" id="{43EFE5C5-FD3D-466D-A2BC-BCC0A29F9E52}" vid="{A7208C54-F9BC-44AF-AFFA-A56B109468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5052</TotalTime>
  <Words>445</Words>
  <Application>Microsoft Office PowerPoint</Application>
  <PresentationFormat>Экран (4:3)</PresentationFormat>
  <Paragraphs>71</Paragraphs>
  <Slides>34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shablon36</vt:lpstr>
      <vt:lpstr>Самопрезентация  на тему:  «Профессия – педагог» воспитателя  Штумпф Натальи Владимировны  2016 год</vt:lpstr>
      <vt:lpstr>Мой взгляд на мир</vt:lpstr>
      <vt:lpstr>Презентация PowerPoint</vt:lpstr>
      <vt:lpstr>Моё кредо</vt:lpstr>
      <vt:lpstr>Презентация PowerPoint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Здоровьесберегающие технологии</vt:lpstr>
      <vt:lpstr>Презентация PowerPoint</vt:lpstr>
      <vt:lpstr>Развитие мелкой моторики рук – положительно сказывается на становление детской речи, повышает работоспособность ребенка, его внимание, умственную активность, стимулирует интеллектуальную и творческую деятельность</vt:lpstr>
      <vt:lpstr>   Нетрадиционные методы  изобразительной деятельности – способствуют  развитию мелкой моторики рук, а так же развивают мышление, воображение и  творчество.творчество     </vt:lpstr>
      <vt:lpstr>Презентация PowerPoint</vt:lpstr>
      <vt:lpstr>Профилактические  мероприятия</vt:lpstr>
      <vt:lpstr>  Личностно ориентированные технологии -  это обучение, при котором во главу ставится личность ребёнка, его самобытность, субъектный опыт каждого сначала раскрывается, а затем согласовывается с содержанием образования </vt:lpstr>
      <vt:lpstr>                    Игровые технологии Игра – это вид деятельности в условиях ситуаций, направленных на воссоздание  и усвоение общественного опыта, в котором складывается и совершенствуется самоуправление поведением.  </vt:lpstr>
      <vt:lpstr>  Технологии ТРИЗ. Цель: научить детей находить позитивные решения возникающих проблем, развивать мышление и творчество, фантазию и речь, которые так необходимы современному человеку.  </vt:lpstr>
      <vt:lpstr>Сказки, игровые, бытовые ситуации – вот та среда, через которую ребенок научится применять тризовские решения, встающих перед ним проблем.  </vt:lpstr>
      <vt:lpstr>Презентация PowerPoint</vt:lpstr>
      <vt:lpstr>ИКТ – технологии Задачи ИКТ технологий: - идти в ногу со временем, - стать для ребенка проводником  в мир новых технологий,  - сформировать основы информационной культуры его личности, -  повысить профессиональный уровень педагогов и компетентность родителей        </vt:lpstr>
      <vt:lpstr>Технологии проектной деятельности Цель: Развитие и обогащение социально-личностного опыта посредством включения детей в сферу межличностного взаимодействия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воспитателя Штумпф Натальи  Владимировны 2015 год</dc:title>
  <dc:creator>admin</dc:creator>
  <cp:lastModifiedBy>XTreme.ws</cp:lastModifiedBy>
  <cp:revision>363</cp:revision>
  <dcterms:created xsi:type="dcterms:W3CDTF">2015-09-25T15:23:40Z</dcterms:created>
  <dcterms:modified xsi:type="dcterms:W3CDTF">2016-03-16T07:30:18Z</dcterms:modified>
</cp:coreProperties>
</file>