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67" r:id="rId4"/>
    <p:sldId id="268" r:id="rId5"/>
    <p:sldId id="273" r:id="rId6"/>
    <p:sldId id="278" r:id="rId7"/>
    <p:sldId id="277" r:id="rId8"/>
    <p:sldId id="274" r:id="rId9"/>
    <p:sldId id="275" r:id="rId10"/>
    <p:sldId id="276" r:id="rId11"/>
    <p:sldId id="280" r:id="rId12"/>
    <p:sldId id="258" r:id="rId13"/>
    <p:sldId id="261" r:id="rId14"/>
    <p:sldId id="269" r:id="rId15"/>
    <p:sldId id="270" r:id="rId16"/>
    <p:sldId id="271" r:id="rId17"/>
    <p:sldId id="266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6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E83D2-8A52-488A-BD2D-4753712D1C96}" type="datetimeFigureOut">
              <a:rPr lang="ru-RU" smtClean="0"/>
              <a:t>16.03.2016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0B673-B1DC-47F3-97D5-A443413B0F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0B673-B1DC-47F3-97D5-A443413B0F1B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1A8DB3D-AA50-4C04-8184-B5306BE6B187}" type="datetimeFigureOut">
              <a:rPr lang="ru-RU" smtClean="0"/>
              <a:pPr/>
              <a:t>16.03.2016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2A1AF18-6B44-4F0F-A586-5C45873FE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0" y="0"/>
            <a:ext cx="9144000" cy="6858000"/>
          </a:xfrm>
          <a:prstGeom prst="flowChart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оспитатель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145" y="260648"/>
            <a:ext cx="9145016" cy="4893647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r>
              <a:rPr lang="ru-RU" dirty="0" smtClean="0"/>
              <a:t>  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Развитие    диалогической речи у          детей дошкольного     </a:t>
            </a:r>
          </a:p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возраста средствами</a:t>
            </a:r>
          </a:p>
          <a:p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театрализованной </a:t>
            </a:r>
          </a:p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деятельности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5445224"/>
            <a:ext cx="5004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воспитатель : </a:t>
            </a:r>
            <a:r>
              <a:rPr lang="ru-RU" sz="2400" b="1" dirty="0" err="1" smtClean="0">
                <a:solidFill>
                  <a:srgbClr val="002060"/>
                </a:solidFill>
              </a:rPr>
              <a:t>Шаповалова</a:t>
            </a:r>
            <a:r>
              <a:rPr lang="ru-RU" sz="2400" b="1" dirty="0" smtClean="0">
                <a:solidFill>
                  <a:srgbClr val="002060"/>
                </a:solidFill>
              </a:rPr>
              <a:t> А.Х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260648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МБДОУ №5 « Золотая рыбка» г. </a:t>
            </a:r>
            <a:r>
              <a:rPr lang="ru-RU" sz="2000" b="1" dirty="0" err="1" smtClean="0">
                <a:solidFill>
                  <a:srgbClr val="002060"/>
                </a:solidFill>
              </a:rPr>
              <a:t>Щёлкино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87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7920880" cy="626469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47667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</a:t>
            </a:r>
            <a:r>
              <a:rPr lang="ru-RU" sz="3200" b="1" dirty="0" smtClean="0">
                <a:solidFill>
                  <a:srgbClr val="7030A0"/>
                </a:solidFill>
              </a:rPr>
              <a:t>старшая и подготовительная группа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061447"/>
            <a:ext cx="7776864" cy="569386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* </a:t>
            </a:r>
            <a:r>
              <a:rPr lang="ru-RU" sz="2800" b="1" dirty="0" smtClean="0"/>
              <a:t>уделяется большое внимание развитию связной речи, ее интонационной выразительности ( инсценировка «Вежливые слова», театрализованные игры «Листопад», «Кто колечко  найдет»)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*</a:t>
            </a:r>
            <a:r>
              <a:rPr lang="ru-RU" sz="2800" b="1" dirty="0" smtClean="0"/>
              <a:t>продолжается развитие монологической и диалогической речи( постановка спектакля по сказкам, кукольный театр)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*</a:t>
            </a:r>
            <a:r>
              <a:rPr lang="ru-RU" sz="2800" b="1" dirty="0" smtClean="0"/>
              <a:t> привлекаются к режиссерской работе, развиваются навыки без конфликтного общения.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* </a:t>
            </a:r>
            <a:r>
              <a:rPr lang="ru-RU" sz="2800" b="1" dirty="0" smtClean="0"/>
              <a:t>совершенствуется звуковая сторона речи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0487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750" y="2047081"/>
            <a:ext cx="5295900" cy="3971925"/>
          </a:xfrm>
        </p:spPr>
      </p:pic>
      <p:sp>
        <p:nvSpPr>
          <p:cNvPr id="4" name="Прямоугольник 3"/>
          <p:cNvSpPr/>
          <p:nvPr/>
        </p:nvSpPr>
        <p:spPr>
          <a:xfrm>
            <a:off x="4283968" y="227687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003" y="260648"/>
            <a:ext cx="7920880" cy="6264696"/>
          </a:xfrm>
          <a:prstGeom prst="rect">
            <a:avLst/>
          </a:prstGeom>
          <a:solidFill>
            <a:srgbClr val="ECC6DD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волна 5"/>
          <p:cNvSpPr/>
          <p:nvPr/>
        </p:nvSpPr>
        <p:spPr>
          <a:xfrm>
            <a:off x="611560" y="764704"/>
            <a:ext cx="7560840" cy="3589447"/>
          </a:xfrm>
          <a:prstGeom prst="doubleWave">
            <a:avLst>
              <a:gd name="adj1" fmla="val 6250"/>
              <a:gd name="adj2" fmla="val 6122"/>
            </a:avLst>
          </a:prstGeom>
          <a:solidFill>
            <a:srgbClr val="FFC000"/>
          </a:solidFill>
          <a:ln w="762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1916832"/>
            <a:ext cx="7737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86" y="4086380"/>
            <a:ext cx="2977301" cy="2233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810" y="4077073"/>
            <a:ext cx="3316026" cy="2511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4221089"/>
            <a:ext cx="3208605" cy="2437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11560" y="908720"/>
            <a:ext cx="773732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4000" dirty="0" smtClean="0"/>
              <a:t>   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</a:t>
            </a:r>
            <a:r>
              <a:rPr lang="ru-RU" sz="5400" b="1" dirty="0" smtClean="0">
                <a:solidFill>
                  <a:srgbClr val="002060"/>
                </a:solidFill>
              </a:rPr>
              <a:t>речь ребенка и </a:t>
            </a:r>
          </a:p>
          <a:p>
            <a:r>
              <a:rPr lang="ru-RU" sz="5400" b="1" dirty="0">
                <a:solidFill>
                  <a:srgbClr val="002060"/>
                </a:solidFill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</a:rPr>
              <a:t>        различные виды </a:t>
            </a:r>
          </a:p>
          <a:p>
            <a:r>
              <a:rPr lang="ru-RU" sz="5400" b="1" dirty="0">
                <a:solidFill>
                  <a:srgbClr val="002060"/>
                </a:solidFill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</a:rPr>
              <a:t>              театра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31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750" y="2047081"/>
            <a:ext cx="5295900" cy="3971925"/>
          </a:xfrm>
        </p:spPr>
      </p:pic>
      <p:sp>
        <p:nvSpPr>
          <p:cNvPr id="4" name="Блок-схема: процесс 3"/>
          <p:cNvSpPr/>
          <p:nvPr/>
        </p:nvSpPr>
        <p:spPr>
          <a:xfrm>
            <a:off x="395536" y="260648"/>
            <a:ext cx="8064896" cy="6048672"/>
          </a:xfrm>
          <a:prstGeom prst="flowChartProcess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4030" y="3446659"/>
            <a:ext cx="5295900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конусный, настольный театр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628800"/>
            <a:ext cx="763284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помогает учить детей координировать    движения рук и глаз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*</a:t>
            </a:r>
            <a:r>
              <a:rPr lang="ru-RU" sz="2800" b="1" dirty="0" smtClean="0">
                <a:solidFill>
                  <a:srgbClr val="C00000"/>
                </a:solidFill>
              </a:rPr>
              <a:t>сопровождать движения пальцев речью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*</a:t>
            </a:r>
            <a:r>
              <a:rPr lang="ru-RU" sz="2800" b="1" dirty="0" smtClean="0">
                <a:solidFill>
                  <a:srgbClr val="C00000"/>
                </a:solidFill>
              </a:rPr>
              <a:t>побуждает выражать свои эмоции посредством мимики и речи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8238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9984" y="3262662"/>
            <a:ext cx="2313432" cy="1540764"/>
          </a:xfrm>
        </p:spPr>
      </p:pic>
      <p:sp>
        <p:nvSpPr>
          <p:cNvPr id="3" name="Прямоугольник 2"/>
          <p:cNvSpPr/>
          <p:nvPr/>
        </p:nvSpPr>
        <p:spPr>
          <a:xfrm>
            <a:off x="349781" y="213048"/>
            <a:ext cx="8208912" cy="633670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4752" y="1988840"/>
            <a:ext cx="4123278" cy="35551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5536" y="188640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            театр кукол Би-ба-</a:t>
            </a:r>
            <a:r>
              <a:rPr lang="ru-RU" sz="3600" b="1" dirty="0" err="1" smtClean="0">
                <a:solidFill>
                  <a:srgbClr val="0070C0"/>
                </a:solidFill>
              </a:rPr>
              <a:t>бо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340768"/>
            <a:ext cx="4464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</a:t>
            </a:r>
            <a:r>
              <a:rPr lang="ru-RU" sz="2800" b="1" dirty="0" smtClean="0">
                <a:solidFill>
                  <a:srgbClr val="C00000"/>
                </a:solidFill>
              </a:rPr>
              <a:t>Посредством куклы, одетой на руку, дети говорят о своих переживаниях,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тревогах и радостях, поскольку  полностью отождествляют себе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( свою руку) с куклой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При игре в кукольный театр,  используя куклы Би-ба-</a:t>
            </a:r>
            <a:r>
              <a:rPr lang="ru-RU" sz="2800" b="1" dirty="0" err="1" smtClean="0">
                <a:solidFill>
                  <a:srgbClr val="C00000"/>
                </a:solidFill>
              </a:rPr>
              <a:t>бо</a:t>
            </a:r>
            <a:r>
              <a:rPr lang="ru-RU" sz="2800" b="1" dirty="0" smtClean="0">
                <a:solidFill>
                  <a:srgbClr val="C00000"/>
                </a:solidFill>
              </a:rPr>
              <a:t>,  невозможно играть молча.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4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136904" cy="62646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504" y="3140968"/>
            <a:ext cx="4225936" cy="30649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47727" y="404663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театр картинок и </a:t>
            </a:r>
            <a:r>
              <a:rPr lang="ru-RU" sz="3600" b="1" dirty="0" err="1" smtClean="0">
                <a:solidFill>
                  <a:srgbClr val="0070C0"/>
                </a:solidFill>
              </a:rPr>
              <a:t>фланелеграф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345" y="1262364"/>
            <a:ext cx="808909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800" b="1" dirty="0" smtClean="0">
                <a:solidFill>
                  <a:srgbClr val="C00000"/>
                </a:solidFill>
              </a:rPr>
              <a:t>развивают творческие способности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*содействуют эстетическому воспитанию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*развивают ловкость, умение управлять своими движениями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*концентрировать внимание на одном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виде деятельности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  *действуя с различными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картинками, у ребенка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развивается мелкая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моторика рук, что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способствует более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успешному и эффективному  развитию речи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99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064896" cy="62646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924944"/>
            <a:ext cx="4752528" cy="3429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          театр-</a:t>
            </a:r>
            <a:r>
              <a:rPr lang="ru-RU" sz="3600" b="1" dirty="0" err="1" smtClean="0">
                <a:solidFill>
                  <a:srgbClr val="0070C0"/>
                </a:solidFill>
              </a:rPr>
              <a:t>топотушки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052736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*помогает расширять словарный запас, подключая    слуховое и тактильное восприятие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*знакомит с народным творчеством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*обучает навыки общения, игры, счета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 у ребенка развивается мелкая моторика рук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*формируется творческие способности, артистизм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6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34364"/>
            <a:ext cx="8064896" cy="6315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374431"/>
            <a:ext cx="3854723" cy="3790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 пальчиковый, вязаный театр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7776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</a:t>
            </a:r>
            <a:r>
              <a:rPr lang="ru-RU" sz="2400" b="1" dirty="0" smtClean="0">
                <a:solidFill>
                  <a:srgbClr val="C00000"/>
                </a:solidFill>
              </a:rPr>
              <a:t>*способствует развитию речи, внимания, памяти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*формирует пространственные представления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*развивать ловкость, точность, выразительность, координацию движений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*повышает работоспособность,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тонус коры головного мозга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  * стимулирование кончиков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пальцев, движение кистями рук,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игра с пальцами ускоряют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процесс речевого и умственного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р</a:t>
            </a:r>
            <a:r>
              <a:rPr lang="ru-RU" sz="2400" b="1" dirty="0" smtClean="0">
                <a:solidFill>
                  <a:srgbClr val="C00000"/>
                </a:solidFill>
              </a:rPr>
              <a:t>азвития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* формирует творческие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</a:rPr>
              <a:t>пособности, артистизм.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4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9984" y="3262662"/>
            <a:ext cx="2313432" cy="1540764"/>
          </a:xfrm>
        </p:spPr>
      </p:pic>
      <p:sp>
        <p:nvSpPr>
          <p:cNvPr id="4" name="Прямоугольник 3"/>
          <p:cNvSpPr/>
          <p:nvPr/>
        </p:nvSpPr>
        <p:spPr>
          <a:xfrm>
            <a:off x="395536" y="260648"/>
            <a:ext cx="8064896" cy="617098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636912"/>
            <a:ext cx="4824536" cy="3918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          игра-драматизация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623" y="923359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Самый  « разговорный» вид театрализованной    деятельности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Целостное воздействие на личность ребенка: его раскрепощение, самостоятельное творчество,  развитие ведущих психических  процессов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* способствует самопознанию и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самовыражению личности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* создаёт условия для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социализации,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усиливая адаптационные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способности,  корректирует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коммуникативные качества,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помогает осознани</a:t>
            </a:r>
            <a:r>
              <a:rPr lang="ru-RU" sz="2400" b="1" dirty="0">
                <a:solidFill>
                  <a:srgbClr val="C00000"/>
                </a:solidFill>
              </a:rPr>
              <a:t>ю</a:t>
            </a:r>
            <a:r>
              <a:rPr lang="ru-RU" sz="2400" b="1" dirty="0" smtClean="0">
                <a:solidFill>
                  <a:srgbClr val="C00000"/>
                </a:solidFill>
              </a:rPr>
              <a:t> чувства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удовлетворения, радости,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успешности.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2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444" y="1607016"/>
            <a:ext cx="7239000" cy="484632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064896" cy="6120680"/>
          </a:xfrm>
          <a:prstGeom prst="rect">
            <a:avLst/>
          </a:prstGeom>
          <a:solidFill>
            <a:srgbClr val="ECC6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95536" y="1052736"/>
            <a:ext cx="8064896" cy="4392488"/>
          </a:xfrm>
          <a:prstGeom prst="wedgeRoundRectCallout">
            <a:avLst>
              <a:gd name="adj1" fmla="val -43001"/>
              <a:gd name="adj2" fmla="val 7133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1205877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  </a:t>
            </a:r>
            <a:r>
              <a:rPr lang="ru-RU" sz="3600" b="1" dirty="0" smtClean="0">
                <a:solidFill>
                  <a:srgbClr val="002060"/>
                </a:solidFill>
              </a:rPr>
              <a:t>Театрализованная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деятельность- это не просто игра.   Это прекрасное средство для интенсивного развития речи детей, обогащения словаря, развития, мышления, воображения, творческих способностей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15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586551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r>
              <a:rPr lang="ru-RU" sz="2400" b="1" dirty="0" smtClean="0"/>
              <a:t>«Театрализованная деятельность является</a:t>
            </a:r>
          </a:p>
          <a:p>
            <a:r>
              <a:rPr lang="ru-RU" sz="2400" b="1" dirty="0" smtClean="0"/>
              <a:t>неисчерпаемым источником   развития чувств, переживаний и эмоциональных открытий ребенка, приобщает его к духовному богатству. Постановка</a:t>
            </a:r>
          </a:p>
          <a:p>
            <a:pPr marL="0" indent="0">
              <a:buNone/>
            </a:pPr>
            <a:r>
              <a:rPr lang="ru-RU" sz="2400" b="1" dirty="0" smtClean="0"/>
              <a:t>    сказки заставляет волноваться, сопереживать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персонажу и событиям, и в процессе этого</a:t>
            </a:r>
          </a:p>
          <a:p>
            <a:pPr marL="0" indent="0">
              <a:buNone/>
            </a:pPr>
            <a:r>
              <a:rPr lang="ru-RU" sz="2400" b="1" dirty="0" smtClean="0"/>
              <a:t>   сопереживания создаются определённые отношения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и моральные оценки, простого сообщаемые и </a:t>
            </a:r>
          </a:p>
          <a:p>
            <a:pPr marL="0" indent="0">
              <a:buNone/>
            </a:pPr>
            <a:r>
              <a:rPr lang="ru-RU" sz="2400" b="1" dirty="0" smtClean="0"/>
              <a:t>   усваиваемые»  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                      </a:t>
            </a:r>
            <a:r>
              <a:rPr lang="ru-RU" sz="2400" b="1" dirty="0" err="1" smtClean="0"/>
              <a:t>В.А.Сухомлинский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5415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390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8568952" cy="619268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476672"/>
            <a:ext cx="8568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</a:t>
            </a:r>
            <a:r>
              <a:rPr lang="ru-RU" sz="2800" b="1" dirty="0" smtClean="0"/>
              <a:t>Речь- это важнейшая психическая функция человека, область проявления присущей всем людям способности к познанию, самоорганизации, саморазвитию, к построению своей личности своего внутреннего мира через диалог с другими личностями, другими мирами, другими культурами.</a:t>
            </a:r>
          </a:p>
          <a:p>
            <a:r>
              <a:rPr lang="ru-RU" sz="2800" b="1" dirty="0"/>
              <a:t> Р</a:t>
            </a:r>
            <a:r>
              <a:rPr lang="ru-RU" sz="2800" b="1" dirty="0" smtClean="0"/>
              <a:t>ечь выполняет многообразные функции в жизни ребенка. Основной и первоначальной является коммуникативная функция- назначение речи быть средством общения. Диалогическая речь выступает как основная форма речевого общения, в недрах которой зарождается связная речь</a:t>
            </a:r>
          </a:p>
        </p:txBody>
      </p:sp>
    </p:spTree>
    <p:extLst>
      <p:ext uri="{BB962C8B-B14F-4D97-AF65-F5344CB8AC3E}">
        <p14:creationId xmlns:p14="http://schemas.microsoft.com/office/powerpoint/2010/main" xmlns="" val="3929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617" y="260648"/>
            <a:ext cx="8424846" cy="633670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617" y="33265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   </a:t>
            </a:r>
            <a:r>
              <a:rPr lang="ru-RU" sz="4800" b="1" dirty="0" smtClean="0">
                <a:solidFill>
                  <a:srgbClr val="FF0000"/>
                </a:solidFill>
              </a:rPr>
              <a:t>принципы работы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616" y="1340768"/>
            <a:ext cx="84248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1. </a:t>
            </a:r>
            <a:r>
              <a:rPr lang="ru-RU" sz="2800" b="1" dirty="0" smtClean="0"/>
              <a:t>принцип развивающего бучения – обучение и развитие ребенка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2.</a:t>
            </a:r>
            <a:r>
              <a:rPr lang="ru-RU" sz="2800" b="1" dirty="0" smtClean="0"/>
              <a:t> принцип систематичности – планомерность, регулярность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3. </a:t>
            </a:r>
            <a:r>
              <a:rPr lang="ru-RU" sz="2800" b="1" dirty="0" smtClean="0"/>
              <a:t>принцип постепенного усложнения материала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4. </a:t>
            </a:r>
            <a:r>
              <a:rPr lang="ru-RU" sz="2800" b="1" dirty="0" err="1" smtClean="0"/>
              <a:t>эпиопатогенестический</a:t>
            </a:r>
            <a:r>
              <a:rPr lang="ru-RU" sz="2800" b="1" dirty="0" smtClean="0"/>
              <a:t> принцип –     дифференцированное развития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5. </a:t>
            </a:r>
            <a:r>
              <a:rPr lang="ru-RU" sz="2800" b="1" dirty="0" smtClean="0"/>
              <a:t>принцип наглядности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6. </a:t>
            </a:r>
            <a:r>
              <a:rPr lang="ru-RU" sz="2800" b="1" dirty="0" smtClean="0"/>
              <a:t>принцип доступности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7. </a:t>
            </a:r>
            <a:r>
              <a:rPr lang="ru-RU" sz="2800" b="1" dirty="0" smtClean="0"/>
              <a:t>принцип успешности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42786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6937" y="260648"/>
            <a:ext cx="8208912" cy="62646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528" y="404664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3200" b="1" dirty="0" smtClean="0">
                <a:solidFill>
                  <a:srgbClr val="002060"/>
                </a:solidFill>
              </a:rPr>
              <a:t>модель развития диалогической речи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7014" y="1754328"/>
            <a:ext cx="2592289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23082" y="2194688"/>
            <a:ext cx="2592288" cy="92812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6427" y="3174322"/>
            <a:ext cx="2549389" cy="87922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75399" y="2186376"/>
            <a:ext cx="2509339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50201" y="3716939"/>
            <a:ext cx="2559734" cy="9721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528" y="4684142"/>
            <a:ext cx="2592288" cy="93591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17985" y="3783620"/>
            <a:ext cx="2520280" cy="9645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48064" y="989439"/>
            <a:ext cx="2274852" cy="90522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59832" y="5301208"/>
            <a:ext cx="2568891" cy="9361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50201" y="5400772"/>
            <a:ext cx="2433555" cy="9247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148064" y="1124744"/>
            <a:ext cx="22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</a:t>
            </a:r>
            <a:r>
              <a:rPr lang="ru-RU" sz="2000" b="1" dirty="0" err="1" smtClean="0"/>
              <a:t>чистоговорки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7014" y="1754328"/>
            <a:ext cx="2592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моделирование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23082" y="2215993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беседа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групповая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075399" y="2215993"/>
            <a:ext cx="2509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000" b="1" dirty="0" smtClean="0"/>
              <a:t>употребление речевых штампов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47014" y="3148533"/>
            <a:ext cx="25259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2000" b="1" dirty="0" err="1" smtClean="0"/>
              <a:t>реплицированние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331627" y="3879827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постановка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вопроса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75399" y="3783620"/>
            <a:ext cx="2457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речевые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клише</a:t>
            </a:r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059832" y="5301208"/>
            <a:ext cx="2578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инсценировка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диалога в стихах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75399" y="5517232"/>
            <a:ext cx="241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режиссерские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игры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23528" y="4689047"/>
            <a:ext cx="2615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дидактический</a:t>
            </a:r>
          </a:p>
          <a:p>
            <a:r>
              <a:rPr lang="ru-RU" b="1" dirty="0"/>
              <a:t> </a:t>
            </a:r>
            <a:r>
              <a:rPr lang="ru-RU" b="1" dirty="0" smtClean="0"/>
              <a:t> рассказ с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инсценировкой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74608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0648"/>
            <a:ext cx="7848872" cy="626469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-облако 4"/>
          <p:cNvSpPr/>
          <p:nvPr/>
        </p:nvSpPr>
        <p:spPr>
          <a:xfrm>
            <a:off x="467544" y="548680"/>
            <a:ext cx="8280920" cy="5400600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4" y="1196752"/>
            <a:ext cx="74168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 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театрализованная игра: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*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Стимулирует активную речь за счет расширения словарного запаса.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*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Ребенок усваивает богатство родного языка, его выразительные средства(динамику, темп, интонацию и др.).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*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Совершенствует артикуляционный аппарат.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*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Формируется диалогическая, эмоционально насыщенная, выразительная речь.</a:t>
            </a:r>
          </a:p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0300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82960"/>
            <a:ext cx="7992888" cy="619268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54868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инновационные технологии в развитии речи через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театрализованную деятельность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Пятно 2 5"/>
          <p:cNvSpPr/>
          <p:nvPr/>
        </p:nvSpPr>
        <p:spPr>
          <a:xfrm>
            <a:off x="467544" y="1988840"/>
            <a:ext cx="3996444" cy="127444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2 6"/>
          <p:cNvSpPr/>
          <p:nvPr/>
        </p:nvSpPr>
        <p:spPr>
          <a:xfrm>
            <a:off x="4788024" y="1988840"/>
            <a:ext cx="3816424" cy="127444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92080" y="234888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куклотерапия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234888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</a:t>
            </a:r>
            <a:r>
              <a:rPr lang="ru-RU" sz="2800" b="1" dirty="0" err="1" smtClean="0">
                <a:solidFill>
                  <a:srgbClr val="7030A0"/>
                </a:solidFill>
              </a:rPr>
              <a:t>сказкотерапия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1331640" y="1398614"/>
            <a:ext cx="731520" cy="648072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7092280" y="1202022"/>
            <a:ext cx="731520" cy="78681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665566" y="4509120"/>
            <a:ext cx="3600400" cy="1584176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788024" y="4509120"/>
            <a:ext cx="3456384" cy="1584176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2252895" y="3299836"/>
            <a:ext cx="344885" cy="97840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599691" y="3263280"/>
            <a:ext cx="314324" cy="97840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65566" y="4509120"/>
            <a:ext cx="3798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  занятия по обучению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</a:rPr>
              <a:t>пересказыванию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и сочинению сказок 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450912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качестве основного приема воздействия используется кукла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9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ерфолента 6"/>
          <p:cNvSpPr/>
          <p:nvPr/>
        </p:nvSpPr>
        <p:spPr>
          <a:xfrm>
            <a:off x="1475656" y="382216"/>
            <a:ext cx="5616624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3968" y="260648"/>
            <a:ext cx="8064896" cy="62646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3968" y="1196752"/>
            <a:ext cx="80648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* </a:t>
            </a:r>
            <a:r>
              <a:rPr lang="ru-RU" sz="2400" b="1" dirty="0" smtClean="0"/>
              <a:t>воспитатель побуждает к общению ( игра «Кто мы </a:t>
            </a:r>
            <a:r>
              <a:rPr lang="ru-RU" sz="2400" b="1" dirty="0" err="1" smtClean="0"/>
              <a:t>такие?»,«Назови</a:t>
            </a:r>
            <a:r>
              <a:rPr lang="ru-RU" sz="2400" b="1" dirty="0" smtClean="0"/>
              <a:t> мне свое имя», </a:t>
            </a:r>
            <a:r>
              <a:rPr lang="ru-RU" sz="2400" b="1" dirty="0" err="1" smtClean="0"/>
              <a:t>А.Барто</a:t>
            </a:r>
            <a:r>
              <a:rPr lang="ru-RU" sz="2400" b="1" dirty="0" smtClean="0"/>
              <a:t> «Лошадка» )</a:t>
            </a:r>
          </a:p>
          <a:p>
            <a:r>
              <a:rPr lang="ru-RU" sz="2400" b="1" dirty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* </a:t>
            </a:r>
            <a:r>
              <a:rPr lang="ru-RU" sz="2400" b="1" dirty="0" smtClean="0"/>
              <a:t>учит находить выразительные средства в интонации логики речи ( показ сказки « Теремок» имитация голосов животных)</a:t>
            </a:r>
          </a:p>
          <a:p>
            <a:r>
              <a:rPr lang="ru-RU" sz="2400" b="1" dirty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* </a:t>
            </a:r>
            <a:r>
              <a:rPr lang="ru-RU" sz="2400" b="1" dirty="0" smtClean="0"/>
              <a:t>учит эмоционально проговаривать фразы, четко произносить звуки( «Прогулка в лесу»- как шумит ветер, как шуршат под ногам листья и т д)</a:t>
            </a:r>
          </a:p>
          <a:p>
            <a:r>
              <a:rPr lang="ru-RU" sz="2400" b="1" dirty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* </a:t>
            </a:r>
            <a:r>
              <a:rPr lang="ru-RU" sz="2400" b="1" dirty="0" smtClean="0"/>
              <a:t>учит произносить звукоподражательные слова с различной интонацией ( игра « Ворон и воронята)</a:t>
            </a:r>
          </a:p>
          <a:p>
            <a:r>
              <a:rPr lang="ru-RU" sz="2400" b="1" dirty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* </a:t>
            </a:r>
            <a:r>
              <a:rPr lang="ru-RU" sz="2400" b="1" dirty="0" smtClean="0"/>
              <a:t>учит логически выразительно проговаривать слова в </a:t>
            </a:r>
            <a:r>
              <a:rPr lang="ru-RU" sz="2400" b="1" dirty="0" err="1" smtClean="0"/>
              <a:t>чистоговорках</a:t>
            </a:r>
            <a:r>
              <a:rPr lang="ru-RU" sz="2400" b="1" dirty="0"/>
              <a:t> </a:t>
            </a:r>
            <a:r>
              <a:rPr lang="ru-RU" sz="2400" b="1" dirty="0" smtClean="0"/>
              <a:t>меняя силу голоса ( </a:t>
            </a:r>
            <a:r>
              <a:rPr lang="ru-RU" sz="2400" b="1" dirty="0" err="1" smtClean="0"/>
              <a:t>ша-ша</a:t>
            </a:r>
            <a:r>
              <a:rPr lang="ru-RU" sz="2400" b="1" dirty="0"/>
              <a:t> </a:t>
            </a:r>
            <a:r>
              <a:rPr lang="ru-RU" sz="2400" b="1" dirty="0" smtClean="0"/>
              <a:t>–</a:t>
            </a:r>
            <a:r>
              <a:rPr lang="ru-RU" sz="2400" b="1" dirty="0" err="1" smtClean="0"/>
              <a:t>ша,наша</a:t>
            </a:r>
            <a:r>
              <a:rPr lang="ru-RU" sz="2400" b="1" dirty="0" smtClean="0"/>
              <a:t> каша хороша и т д)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3968" y="404664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sz="3600" b="1" dirty="0" smtClean="0">
                <a:solidFill>
                  <a:srgbClr val="7030A0"/>
                </a:solidFill>
              </a:rPr>
              <a:t>младшая группа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0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136904" cy="62646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332656"/>
            <a:ext cx="8136904" cy="64633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           средняя группа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978987"/>
            <a:ext cx="8136904" cy="569386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* </a:t>
            </a:r>
            <a:r>
              <a:rPr lang="ru-RU" sz="2800" b="1" dirty="0" smtClean="0"/>
              <a:t>продолжается работа по интонационной выразительности речи ( игровое упражнение «Сеня в лесу встретил лису» )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*</a:t>
            </a:r>
            <a:r>
              <a:rPr lang="ru-RU" sz="2800" b="1" dirty="0" smtClean="0"/>
              <a:t> закрепляется умение сочетать  </a:t>
            </a:r>
            <a:r>
              <a:rPr lang="ru-RU" sz="2800" b="1" dirty="0"/>
              <a:t>д</a:t>
            </a:r>
            <a:r>
              <a:rPr lang="ru-RU" sz="2800" b="1" dirty="0" smtClean="0"/>
              <a:t>вижения с речью (ролевой театр  « Под грибом», пальчиковые игры и т д )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*</a:t>
            </a:r>
            <a:r>
              <a:rPr lang="ru-RU" sz="2800" b="1" dirty="0" smtClean="0"/>
              <a:t> закрепляются умения произносить тексты с различной силой голоса  и интонацией (мини-сценка «Еж чистюля», «Лиса и журавль»)</a:t>
            </a:r>
          </a:p>
          <a:p>
            <a:r>
              <a:rPr lang="ru-RU" sz="2800" b="1" dirty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* </a:t>
            </a:r>
            <a:r>
              <a:rPr lang="ru-RU" sz="2800" b="1" dirty="0" smtClean="0"/>
              <a:t>развивается мелкая моторика в сочетании с речью (мини-сценка  «Хозяйка и кот», «Собака и кот»)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5322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674</TotalTime>
  <Words>949</Words>
  <Application>Microsoft Office PowerPoint</Application>
  <PresentationFormat>Экран (4:3)</PresentationFormat>
  <Paragraphs>145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Real-Web</dc:creator>
  <cp:lastModifiedBy>User</cp:lastModifiedBy>
  <cp:revision>68</cp:revision>
  <dcterms:created xsi:type="dcterms:W3CDTF">2015-11-30T15:23:33Z</dcterms:created>
  <dcterms:modified xsi:type="dcterms:W3CDTF">2016-03-16T10:11:09Z</dcterms:modified>
</cp:coreProperties>
</file>