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2" r:id="rId3"/>
    <p:sldId id="296" r:id="rId4"/>
    <p:sldId id="305" r:id="rId5"/>
    <p:sldId id="291" r:id="rId6"/>
    <p:sldId id="287" r:id="rId7"/>
    <p:sldId id="297" r:id="rId8"/>
    <p:sldId id="295" r:id="rId9"/>
    <p:sldId id="293" r:id="rId10"/>
    <p:sldId id="300" r:id="rId11"/>
    <p:sldId id="304" r:id="rId12"/>
    <p:sldId id="286" r:id="rId13"/>
    <p:sldId id="285" r:id="rId14"/>
    <p:sldId id="294" r:id="rId15"/>
    <p:sldId id="289" r:id="rId16"/>
    <p:sldId id="284" r:id="rId17"/>
    <p:sldId id="298" r:id="rId18"/>
    <p:sldId id="290" r:id="rId19"/>
    <p:sldId id="288" r:id="rId20"/>
    <p:sldId id="299" r:id="rId21"/>
    <p:sldId id="301" r:id="rId22"/>
    <p:sldId id="302" r:id="rId23"/>
    <p:sldId id="303" r:id="rId24"/>
    <p:sldId id="306" r:id="rId25"/>
    <p:sldId id="30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0C3F-0F00-4AF2-AC36-41AB0A8F37F3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8ACD-D6F9-44B4-8A4D-01455BB11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8195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0C3F-0F00-4AF2-AC36-41AB0A8F37F3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8ACD-D6F9-44B4-8A4D-01455BB11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4745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0C3F-0F00-4AF2-AC36-41AB0A8F37F3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8ACD-D6F9-44B4-8A4D-01455BB11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7230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0C3F-0F00-4AF2-AC36-41AB0A8F37F3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8ACD-D6F9-44B4-8A4D-01455BB11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7819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0C3F-0F00-4AF2-AC36-41AB0A8F37F3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8ACD-D6F9-44B4-8A4D-01455BB11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4576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0C3F-0F00-4AF2-AC36-41AB0A8F37F3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8ACD-D6F9-44B4-8A4D-01455BB11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9829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0C3F-0F00-4AF2-AC36-41AB0A8F37F3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8ACD-D6F9-44B4-8A4D-01455BB11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8180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0C3F-0F00-4AF2-AC36-41AB0A8F37F3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8ACD-D6F9-44B4-8A4D-01455BB11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6814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0C3F-0F00-4AF2-AC36-41AB0A8F37F3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8ACD-D6F9-44B4-8A4D-01455BB11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2328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0C3F-0F00-4AF2-AC36-41AB0A8F37F3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8ACD-D6F9-44B4-8A4D-01455BB11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928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C0C3F-0F00-4AF2-AC36-41AB0A8F37F3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8ACD-D6F9-44B4-8A4D-01455BB11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4028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C0C3F-0F00-4AF2-AC36-41AB0A8F37F3}" type="datetimeFigureOut">
              <a:rPr lang="ru-RU" smtClean="0"/>
              <a:pPr/>
              <a:t>17.05.2015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38ACD-D6F9-44B4-8A4D-01455BB11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7006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95736" y="2564904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</a:rPr>
              <a:t>     </a:t>
            </a:r>
            <a:r>
              <a:rPr lang="ru-RU" sz="5400" b="1" dirty="0" smtClean="0">
                <a:solidFill>
                  <a:srgbClr val="00B0F0"/>
                </a:solidFill>
              </a:rPr>
              <a:t>ВСЕ О ТЕАТРЕ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5805264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92D050"/>
                </a:solidFill>
              </a:rPr>
              <a:t>воспитатель: </a:t>
            </a:r>
            <a:r>
              <a:rPr lang="ru-RU" sz="2400" b="1" dirty="0" err="1" smtClean="0">
                <a:solidFill>
                  <a:srgbClr val="92D050"/>
                </a:solidFill>
              </a:rPr>
              <a:t>Шаповалова</a:t>
            </a:r>
            <a:r>
              <a:rPr lang="ru-RU" sz="2400" b="1" dirty="0" smtClean="0">
                <a:solidFill>
                  <a:srgbClr val="92D050"/>
                </a:solidFill>
              </a:rPr>
              <a:t> А.Х</a:t>
            </a:r>
            <a:endParaRPr lang="ru-RU" sz="2400" b="1" dirty="0">
              <a:solidFill>
                <a:srgbClr val="92D050"/>
              </a:solidFill>
            </a:endParaRPr>
          </a:p>
        </p:txBody>
      </p:sp>
      <p:pic>
        <p:nvPicPr>
          <p:cNvPr id="7" name="Рисунок 6" descr="image_image_18591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9110" y="3212976"/>
            <a:ext cx="2854890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035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71709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260648"/>
            <a:ext cx="5934194" cy="4205860"/>
          </a:xfrm>
          <a:prstGeom prst="rect">
            <a:avLst/>
          </a:prstGeom>
        </p:spPr>
      </p:pic>
      <p:sp>
        <p:nvSpPr>
          <p:cNvPr id="5" name="Облако 4"/>
          <p:cNvSpPr/>
          <p:nvPr/>
        </p:nvSpPr>
        <p:spPr>
          <a:xfrm>
            <a:off x="827584" y="4437112"/>
            <a:ext cx="3888432" cy="216024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15616" y="4725144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4932040" y="4581128"/>
            <a:ext cx="1872208" cy="914400"/>
          </a:xfrm>
          <a:prstGeom prst="wave">
            <a:avLst>
              <a:gd name="adj1" fmla="val 12500"/>
              <a:gd name="adj2" fmla="val -767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932040" y="4725144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</a:rPr>
              <a:t>дирижер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15616" y="4725144"/>
            <a:ext cx="34563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Кто оркестром управляет?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Кто все инструменты знает?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Палочкой волшебной машет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Не поет он и не пляшет,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Но в работе фантазер?!</a:t>
            </a:r>
          </a:p>
          <a:p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4788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855" y="-33034"/>
            <a:ext cx="9143999" cy="6891033"/>
          </a:xfrm>
        </p:spPr>
      </p:pic>
      <p:pic>
        <p:nvPicPr>
          <p:cNvPr id="5" name="Рисунок 4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764704"/>
            <a:ext cx="5472608" cy="3744416"/>
          </a:xfrm>
          <a:prstGeom prst="rect">
            <a:avLst/>
          </a:prstGeom>
        </p:spPr>
      </p:pic>
      <p:sp>
        <p:nvSpPr>
          <p:cNvPr id="6" name="Облако 5"/>
          <p:cNvSpPr/>
          <p:nvPr/>
        </p:nvSpPr>
        <p:spPr>
          <a:xfrm>
            <a:off x="539552" y="4653136"/>
            <a:ext cx="4104456" cy="1872208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олна 7"/>
          <p:cNvSpPr/>
          <p:nvPr/>
        </p:nvSpPr>
        <p:spPr>
          <a:xfrm>
            <a:off x="4788024" y="4797152"/>
            <a:ext cx="1440160" cy="792088"/>
          </a:xfrm>
          <a:prstGeom prst="wave">
            <a:avLst>
              <a:gd name="adj1" fmla="val 12500"/>
              <a:gd name="adj2" fmla="val -588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932040" y="4869160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актер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3608" y="4797152"/>
            <a:ext cx="3600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Он по сцене ходит, скачет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То смеется он, то плачет!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Хоть кого изобразит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Мастерством всех поразит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5352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00" y="0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332657"/>
            <a:ext cx="6264696" cy="4134430"/>
          </a:xfrm>
          <a:prstGeom prst="rect">
            <a:avLst/>
          </a:prstGeom>
        </p:spPr>
      </p:pic>
      <p:sp>
        <p:nvSpPr>
          <p:cNvPr id="6" name="Облако 5"/>
          <p:cNvSpPr/>
          <p:nvPr/>
        </p:nvSpPr>
        <p:spPr>
          <a:xfrm>
            <a:off x="899592" y="4581128"/>
            <a:ext cx="3816424" cy="2016224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331640" y="4941168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Он спектаклем заправляет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Назубок все сцены знает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Учит он, как роль играть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Как его, друзья назвать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4932040" y="4869160"/>
            <a:ext cx="1728192" cy="914400"/>
          </a:xfrm>
          <a:prstGeom prst="wave">
            <a:avLst>
              <a:gd name="adj1" fmla="val 12500"/>
              <a:gd name="adj2" fmla="val -4731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932040" y="5013176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режиссер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53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548680"/>
            <a:ext cx="6336704" cy="38884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4869160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4221088"/>
            <a:ext cx="655272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800" b="1" dirty="0" smtClean="0">
                <a:solidFill>
                  <a:srgbClr val="FF0000"/>
                </a:solidFill>
              </a:rPr>
              <a:t>                           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1043608" y="4653136"/>
            <a:ext cx="3888432" cy="1728192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475656" y="4797152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И актрисе, и актеру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(Будь обычный он, иль мим)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Очень внешность изменяет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Макияж и искусный грим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9" name="Волна 8"/>
          <p:cNvSpPr/>
          <p:nvPr/>
        </p:nvSpPr>
        <p:spPr>
          <a:xfrm>
            <a:off x="5148064" y="4725144"/>
            <a:ext cx="1656184" cy="914400"/>
          </a:xfrm>
          <a:prstGeom prst="wave">
            <a:avLst>
              <a:gd name="adj1" fmla="val 12500"/>
              <a:gd name="adj2" fmla="val -728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148064" y="494116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гример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130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39" y="-7996"/>
            <a:ext cx="9144000" cy="6865996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260649"/>
            <a:ext cx="5688632" cy="4320480"/>
          </a:xfrm>
          <a:prstGeom prst="rect">
            <a:avLst/>
          </a:prstGeom>
        </p:spPr>
      </p:pic>
      <p:sp>
        <p:nvSpPr>
          <p:cNvPr id="6" name="Облако 5"/>
          <p:cNvSpPr/>
          <p:nvPr/>
        </p:nvSpPr>
        <p:spPr>
          <a:xfrm>
            <a:off x="683568" y="4869160"/>
            <a:ext cx="4248472" cy="1728192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043608" y="5085184"/>
            <a:ext cx="38884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То царем, а то шутом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   Нищим или королем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   Стать поможет, например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   Театральный….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5004048" y="4797152"/>
            <a:ext cx="2232248" cy="914400"/>
          </a:xfrm>
          <a:prstGeom prst="wave">
            <a:avLst>
              <a:gd name="adj1" fmla="val 12500"/>
              <a:gd name="adj2" fmla="val -925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076056" y="5013176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 костюмер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389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543952"/>
            <a:ext cx="5839188" cy="39817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4365104"/>
            <a:ext cx="583918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                    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971600" y="4725144"/>
            <a:ext cx="3744416" cy="1872208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403648" y="4869160"/>
            <a:ext cx="3168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Спектакль на славу удался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И публика довольна вся!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Художнику особые овации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За красочные декорации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5076056" y="4797152"/>
            <a:ext cx="2088232" cy="914400"/>
          </a:xfrm>
          <a:prstGeom prst="wave">
            <a:avLst>
              <a:gd name="adj1" fmla="val 12500"/>
              <a:gd name="adj2" fmla="val -666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48064" y="4941168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декоратор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05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593" y="0"/>
            <a:ext cx="9142931" cy="685799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3" y="467008"/>
            <a:ext cx="4146821" cy="4114119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827584" y="4725144"/>
            <a:ext cx="4320480" cy="2132856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115616" y="5085184"/>
            <a:ext cx="46085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Тоску и веселье, закаты, рассветы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Вы светом сумеете всем показать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То тень создавая, то солнечный свет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Для вас ничего невозможного нет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0" name="Волна 9"/>
          <p:cNvSpPr/>
          <p:nvPr/>
        </p:nvSpPr>
        <p:spPr>
          <a:xfrm>
            <a:off x="5148064" y="4437112"/>
            <a:ext cx="2088232" cy="936104"/>
          </a:xfrm>
          <a:prstGeom prst="wave">
            <a:avLst>
              <a:gd name="adj1" fmla="val 12500"/>
              <a:gd name="adj2" fmla="val -7473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220072" y="4653136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осветитель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73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3" y="692696"/>
            <a:ext cx="5818561" cy="4365104"/>
          </a:xfrm>
          <a:prstGeom prst="rect">
            <a:avLst/>
          </a:prstGeom>
        </p:spPr>
      </p:pic>
      <p:sp>
        <p:nvSpPr>
          <p:cNvPr id="5" name="Облако 4"/>
          <p:cNvSpPr/>
          <p:nvPr/>
        </p:nvSpPr>
        <p:spPr>
          <a:xfrm>
            <a:off x="3131840" y="5877272"/>
            <a:ext cx="45719" cy="7200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лако 5"/>
          <p:cNvSpPr/>
          <p:nvPr/>
        </p:nvSpPr>
        <p:spPr>
          <a:xfrm>
            <a:off x="899592" y="4941168"/>
            <a:ext cx="3528392" cy="1916832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олна 6"/>
          <p:cNvSpPr/>
          <p:nvPr/>
        </p:nvSpPr>
        <p:spPr>
          <a:xfrm>
            <a:off x="5004048" y="5085184"/>
            <a:ext cx="2952328" cy="914400"/>
          </a:xfrm>
          <a:prstGeom prst="wave">
            <a:avLst>
              <a:gd name="adj1" fmla="val 12500"/>
              <a:gd name="adj2" fmla="val -780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220072" y="5229200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звукорежиссер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31640" y="5085184"/>
            <a:ext cx="33123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smtClean="0">
                <a:solidFill>
                  <a:srgbClr val="FFFF00"/>
                </a:solidFill>
              </a:rPr>
              <a:t>Как птичка поет,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smtClean="0">
                <a:solidFill>
                  <a:srgbClr val="FFFF00"/>
                </a:solidFill>
              </a:rPr>
              <a:t>Как собачка лает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и море шумит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smtClean="0">
                <a:solidFill>
                  <a:srgbClr val="FFFF00"/>
                </a:solidFill>
              </a:rPr>
              <a:t>Нам воспроизвести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smtClean="0">
                <a:solidFill>
                  <a:srgbClr val="FFFF00"/>
                </a:solidFill>
              </a:rPr>
              <a:t>                поможет…</a:t>
            </a:r>
          </a:p>
          <a:p>
            <a:r>
              <a:rPr lang="ru-RU" sz="2000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551548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548680"/>
            <a:ext cx="6301881" cy="4197151"/>
          </a:xfrm>
          <a:prstGeom prst="rect">
            <a:avLst/>
          </a:prstGeom>
        </p:spPr>
      </p:pic>
      <p:sp>
        <p:nvSpPr>
          <p:cNvPr id="5" name="Облако 4"/>
          <p:cNvSpPr/>
          <p:nvPr/>
        </p:nvSpPr>
        <p:spPr>
          <a:xfrm>
            <a:off x="611560" y="4797152"/>
            <a:ext cx="4104456" cy="1850504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43608" y="4941168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Балерины в пачках белых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На носочках ходят смело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грациозно ввысь взлетают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Словно бабочки порхают.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5004048" y="4941168"/>
            <a:ext cx="1440160" cy="770384"/>
          </a:xfrm>
          <a:prstGeom prst="wave">
            <a:avLst>
              <a:gd name="adj1" fmla="val 12500"/>
              <a:gd name="adj2" fmla="val -5478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148064" y="4581128"/>
            <a:ext cx="1224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   балет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460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6838706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750090"/>
            <a:ext cx="5616624" cy="3831038"/>
          </a:xfrm>
          <a:prstGeom prst="rect">
            <a:avLst/>
          </a:prstGeom>
        </p:spPr>
      </p:pic>
      <p:sp>
        <p:nvSpPr>
          <p:cNvPr id="7" name="Волна 6"/>
          <p:cNvSpPr/>
          <p:nvPr/>
        </p:nvSpPr>
        <p:spPr>
          <a:xfrm>
            <a:off x="5148064" y="4725144"/>
            <a:ext cx="2016224" cy="914400"/>
          </a:xfrm>
          <a:prstGeom prst="wave">
            <a:avLst>
              <a:gd name="adj1" fmla="val 12500"/>
              <a:gd name="adj2" fmla="val -362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220072" y="4869160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пальчиковый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            театр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1115616" y="4869160"/>
            <a:ext cx="3672408" cy="1368152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403648" y="5229200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 Располагаем сказку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            на ладошке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529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548681"/>
            <a:ext cx="5976664" cy="40456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4437112"/>
            <a:ext cx="612068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                            </a:t>
            </a:r>
          </a:p>
        </p:txBody>
      </p:sp>
      <p:sp>
        <p:nvSpPr>
          <p:cNvPr id="6" name="Облако 5"/>
          <p:cNvSpPr/>
          <p:nvPr/>
        </p:nvSpPr>
        <p:spPr>
          <a:xfrm>
            <a:off x="395536" y="4653136"/>
            <a:ext cx="5112568" cy="199452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39552" y="4869160"/>
            <a:ext cx="48965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       </a:t>
            </a:r>
            <a:r>
              <a:rPr lang="ru-RU" sz="2000" b="1" dirty="0" smtClean="0">
                <a:solidFill>
                  <a:srgbClr val="002060"/>
                </a:solidFill>
              </a:rPr>
              <a:t>Театр- это мысли свободный полет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      Театр- здесь фантазия щедро цветет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      В театре сердец расплавляется лед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      И чудо рождается здесь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      С третьим звонком.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5580112" y="4725144"/>
            <a:ext cx="1440160" cy="864096"/>
          </a:xfrm>
          <a:prstGeom prst="wave">
            <a:avLst>
              <a:gd name="adj1" fmla="val 12500"/>
              <a:gd name="adj2" fmla="val -520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724128" y="4941168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 театр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445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107" y="-73806"/>
            <a:ext cx="9122893" cy="6923569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836712"/>
            <a:ext cx="6192688" cy="3096344"/>
          </a:xfrm>
          <a:prstGeom prst="rect">
            <a:avLst/>
          </a:prstGeom>
        </p:spPr>
      </p:pic>
      <p:sp>
        <p:nvSpPr>
          <p:cNvPr id="5" name="Облако 4"/>
          <p:cNvSpPr/>
          <p:nvPr/>
        </p:nvSpPr>
        <p:spPr>
          <a:xfrm>
            <a:off x="1043608" y="4509120"/>
            <a:ext cx="3600400" cy="1728192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03648" y="4869160"/>
            <a:ext cx="33123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 Мой верный пес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Всегда со мной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Его я сделаю рукой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4860032" y="4221088"/>
            <a:ext cx="2232248" cy="1058416"/>
          </a:xfrm>
          <a:prstGeom prst="wave">
            <a:avLst>
              <a:gd name="adj1" fmla="val 12500"/>
              <a:gd name="adj2" fmla="val -9836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220072" y="3933056"/>
            <a:ext cx="15121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 теневой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      театр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651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836712"/>
            <a:ext cx="5833887" cy="3901886"/>
          </a:xfrm>
          <a:prstGeom prst="rect">
            <a:avLst/>
          </a:prstGeom>
        </p:spPr>
      </p:pic>
      <p:sp>
        <p:nvSpPr>
          <p:cNvPr id="5" name="Облако 4"/>
          <p:cNvSpPr/>
          <p:nvPr/>
        </p:nvSpPr>
        <p:spPr>
          <a:xfrm>
            <a:off x="755576" y="4869160"/>
            <a:ext cx="3456384" cy="1440160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олна 5"/>
          <p:cNvSpPr/>
          <p:nvPr/>
        </p:nvSpPr>
        <p:spPr>
          <a:xfrm>
            <a:off x="4788024" y="5013176"/>
            <a:ext cx="1656184" cy="914400"/>
          </a:xfrm>
          <a:prstGeom prst="wave">
            <a:avLst>
              <a:gd name="adj1" fmla="val 12500"/>
              <a:gd name="adj2" fmla="val -633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004048" y="5229200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опера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92" y="5301208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  Где не говорят, а поют?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531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88640"/>
            <a:ext cx="5184576" cy="3888432"/>
          </a:xfrm>
          <a:prstGeom prst="rect">
            <a:avLst/>
          </a:prstGeom>
        </p:spPr>
      </p:pic>
      <p:sp>
        <p:nvSpPr>
          <p:cNvPr id="6" name="Облако 5"/>
          <p:cNvSpPr/>
          <p:nvPr/>
        </p:nvSpPr>
        <p:spPr>
          <a:xfrm>
            <a:off x="1043608" y="4293096"/>
            <a:ext cx="4176464" cy="2376264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475656" y="4437112"/>
            <a:ext cx="3456384" cy="201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 Превращается рука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И в котенка и в  щенка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Чтоб рука артисткой стала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Нужно очень-очень мало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Специальные перчатки,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Ум, талант- и все в порядке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5436096" y="4365104"/>
            <a:ext cx="2088232" cy="914400"/>
          </a:xfrm>
          <a:prstGeom prst="wave">
            <a:avLst>
              <a:gd name="adj1" fmla="val 12500"/>
              <a:gd name="adj2" fmla="val -8765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652120" y="4437112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кукольный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        театр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1685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48796"/>
            <a:ext cx="9128542" cy="6906796"/>
          </a:xfrm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755576" y="404664"/>
            <a:ext cx="5976664" cy="4824536"/>
          </a:xfrm>
          <a:prstGeom prst="wedgeRoundRectCallout">
            <a:avLst>
              <a:gd name="adj1" fmla="val -43155"/>
              <a:gd name="adj2" fmla="val 78731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71600" y="476672"/>
            <a:ext cx="554461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</a:t>
            </a:r>
            <a:r>
              <a:rPr lang="ru-RU" sz="2000" b="1" dirty="0" smtClean="0">
                <a:solidFill>
                  <a:srgbClr val="FF0000"/>
                </a:solidFill>
              </a:rPr>
              <a:t>ПРАВИЛА ПОВЕДЕНИЯ В ТЕАТРЕ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 В театр приходи вовремя. К встрече с тобой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  готовились актеры и музыканты, рабочие сцены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  У зеркала в гардеробе можно только     поправить прическу. Причесываться,   подкрашиваться и завязывать галстук можно лишь в туалете.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  В гардеробе подай свое пальто гардеробщику перекинув его через барьер.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   Проходя к своему месту, иди вдоль рядов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кресел лицом к сидящим зрителям. Если ты  пришёл   с девочкой, пропусти её вперёд.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   Если ты уже занял своё место в зрительном зале, а мимо тебя проходят зрители на свое места, обязательно встань и дай им дорогу.</a:t>
            </a:r>
          </a:p>
          <a:p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83617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99592" y="404664"/>
            <a:ext cx="5904656" cy="4464496"/>
          </a:xfrm>
          <a:prstGeom prst="wedgeRoundRectCallout">
            <a:avLst>
              <a:gd name="adj1" fmla="val -44586"/>
              <a:gd name="adj2" fmla="val 92477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15616" y="476672"/>
            <a:ext cx="554461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  Садись на то место, которое указано в твоем билете.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   Сидя в кресле, не клади руки на оба подлокотника.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   Во время спектакля не разговаривай, не шурши  конфетными обертками.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   В антракте не мчись в буфет, расталкивая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окружающих.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    Не вставай со своего места, пока не закончится спектакль ,- не мешай  другим  зрителям.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2060"/>
                </a:solidFill>
              </a:rPr>
              <a:t>    Не торопись в гардероб за верхней одеждой,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как будто тебе не понравился спектакль. Все успевают одеваться за 10-15минут.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4736403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59" y="620688"/>
            <a:ext cx="5225143" cy="4193177"/>
          </a:xfrm>
          <a:prstGeom prst="rect">
            <a:avLst/>
          </a:prstGeom>
        </p:spPr>
      </p:pic>
      <p:sp>
        <p:nvSpPr>
          <p:cNvPr id="5" name="Облако 4"/>
          <p:cNvSpPr/>
          <p:nvPr/>
        </p:nvSpPr>
        <p:spPr>
          <a:xfrm>
            <a:off x="971600" y="5013176"/>
            <a:ext cx="3888432" cy="1656184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75656" y="5157192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 Кричала со стенки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большая афиша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« Сегодня концерт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В половине восьмого» 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5076056" y="4941168"/>
            <a:ext cx="1944216" cy="914400"/>
          </a:xfrm>
          <a:prstGeom prst="wave">
            <a:avLst>
              <a:gd name="adj1" fmla="val 12500"/>
              <a:gd name="adj2" fmla="val -728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220072" y="5085183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</a:t>
            </a:r>
            <a:r>
              <a:rPr lang="ru-RU" sz="2800" b="1" dirty="0" smtClean="0">
                <a:solidFill>
                  <a:srgbClr val="002060"/>
                </a:solidFill>
              </a:rPr>
              <a:t>афиша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037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</p:spPr>
      </p:pic>
      <p:pic>
        <p:nvPicPr>
          <p:cNvPr id="5" name="Рисунок 4" descr="загруженно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332656"/>
            <a:ext cx="4464496" cy="4320480"/>
          </a:xfrm>
          <a:prstGeom prst="rect">
            <a:avLst/>
          </a:prstGeom>
        </p:spPr>
      </p:pic>
      <p:sp>
        <p:nvSpPr>
          <p:cNvPr id="6" name="Облако 5"/>
          <p:cNvSpPr/>
          <p:nvPr/>
        </p:nvSpPr>
        <p:spPr>
          <a:xfrm>
            <a:off x="827584" y="4797152"/>
            <a:ext cx="3744416" cy="1584176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олна 6"/>
          <p:cNvSpPr/>
          <p:nvPr/>
        </p:nvSpPr>
        <p:spPr>
          <a:xfrm>
            <a:off x="5148064" y="4725144"/>
            <a:ext cx="1728192" cy="914400"/>
          </a:xfrm>
          <a:prstGeom prst="wave">
            <a:avLst>
              <a:gd name="adj1" fmla="val 12500"/>
              <a:gd name="adj2" fmla="val -433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292080" y="4797152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касса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59632" y="5085184"/>
            <a:ext cx="37444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 Чтобы в театр попасть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Надо в кассу заглянуть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И билетик купить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27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047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980728"/>
            <a:ext cx="5040560" cy="2520280"/>
          </a:xfrm>
          <a:prstGeom prst="rect">
            <a:avLst/>
          </a:prstGeom>
        </p:spPr>
      </p:pic>
      <p:sp>
        <p:nvSpPr>
          <p:cNvPr id="5" name="Облако 4"/>
          <p:cNvSpPr/>
          <p:nvPr/>
        </p:nvSpPr>
        <p:spPr>
          <a:xfrm>
            <a:off x="899592" y="3861048"/>
            <a:ext cx="3816424" cy="2304256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331640" y="4221088"/>
            <a:ext cx="33123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FFFF00"/>
                </a:solidFill>
              </a:rPr>
              <a:t>Вход и посещенье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Иль театр, иль кино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Ждите представленья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Тут подвоха вовсе нет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Дан вам в дар входной…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5148064" y="4077072"/>
            <a:ext cx="1584176" cy="770384"/>
          </a:xfrm>
          <a:prstGeom prst="wave">
            <a:avLst>
              <a:gd name="adj1" fmla="val 12500"/>
              <a:gd name="adj2" fmla="val -734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292080" y="422108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билет</a:t>
            </a:r>
          </a:p>
        </p:txBody>
      </p:sp>
    </p:spTree>
    <p:extLst>
      <p:ext uri="{BB962C8B-B14F-4D97-AF65-F5344CB8AC3E}">
        <p14:creationId xmlns:p14="http://schemas.microsoft.com/office/powerpoint/2010/main" xmlns="" val="272853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9" y="404664"/>
            <a:ext cx="6264696" cy="41764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19672" y="5013176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    </a:t>
            </a:r>
          </a:p>
        </p:txBody>
      </p:sp>
      <p:sp>
        <p:nvSpPr>
          <p:cNvPr id="7" name="Волна 6"/>
          <p:cNvSpPr/>
          <p:nvPr/>
        </p:nvSpPr>
        <p:spPr>
          <a:xfrm>
            <a:off x="4932040" y="4581128"/>
            <a:ext cx="1584176" cy="1080120"/>
          </a:xfrm>
          <a:prstGeom prst="wave">
            <a:avLst>
              <a:gd name="adj1" fmla="val 19057"/>
              <a:gd name="adj2" fmla="val -498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076056" y="450912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827584" y="4869160"/>
            <a:ext cx="3816424" cy="163448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187624" y="5229200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   Кругом колонны, зеркала,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 большие люстры.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4048" y="4797152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</a:rPr>
              <a:t>холл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35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88640"/>
            <a:ext cx="5832648" cy="43744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2633" y="4653136"/>
            <a:ext cx="583264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467544" y="4509120"/>
            <a:ext cx="4608512" cy="2088232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55576" y="4725144"/>
            <a:ext cx="51845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smtClean="0">
                <a:solidFill>
                  <a:srgbClr val="FFFF00"/>
                </a:solidFill>
              </a:rPr>
              <a:t>Для хранения одежды посетителей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Театралов или кинозрителей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Чтобы было им удобно и не жарко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 Гардероб есть. Иль проще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                  раздевалка.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5076056" y="4725144"/>
            <a:ext cx="2448272" cy="914400"/>
          </a:xfrm>
          <a:prstGeom prst="wave">
            <a:avLst>
              <a:gd name="adj1" fmla="val 12500"/>
              <a:gd name="adj2" fmla="val -416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148064" y="4941168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гардеробщик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28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75932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548680"/>
            <a:ext cx="6048672" cy="4033709"/>
          </a:xfrm>
          <a:prstGeom prst="rect">
            <a:avLst/>
          </a:prstGeom>
        </p:spPr>
      </p:pic>
      <p:sp>
        <p:nvSpPr>
          <p:cNvPr id="5" name="Облако 4"/>
          <p:cNvSpPr/>
          <p:nvPr/>
        </p:nvSpPr>
        <p:spPr>
          <a:xfrm>
            <a:off x="1043608" y="4933738"/>
            <a:ext cx="3888432" cy="1728192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олна 6"/>
          <p:cNvSpPr/>
          <p:nvPr/>
        </p:nvSpPr>
        <p:spPr>
          <a:xfrm>
            <a:off x="4936976" y="4658594"/>
            <a:ext cx="1728192" cy="699637"/>
          </a:xfrm>
          <a:prstGeom prst="wave">
            <a:avLst>
              <a:gd name="adj1" fmla="val 12500"/>
              <a:gd name="adj2" fmla="val -792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292080" y="4777577"/>
            <a:ext cx="1589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</a:t>
            </a:r>
            <a:r>
              <a:rPr lang="ru-RU" sz="2800" b="1" dirty="0" smtClean="0">
                <a:solidFill>
                  <a:srgbClr val="FF0000"/>
                </a:solidFill>
              </a:rPr>
              <a:t>зал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47664" y="5157192"/>
            <a:ext cx="3168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По каждому проходу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Идет волна ребят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Сажают их на стулья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И просят не шуметь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13890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60648"/>
            <a:ext cx="6048672" cy="42994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4437112"/>
            <a:ext cx="58326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          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395536" y="4581128"/>
            <a:ext cx="4392488" cy="2088232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55576" y="4941168"/>
            <a:ext cx="41044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sz="2000" b="1" dirty="0" smtClean="0">
                <a:solidFill>
                  <a:srgbClr val="FFFF00"/>
                </a:solidFill>
              </a:rPr>
              <a:t> В кинотеатре- широкий экран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 В цирке- манеж иль арена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 Ну. А в театре, обычном театре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 Площадка особая- сцена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5004048" y="4725144"/>
            <a:ext cx="1584176" cy="792088"/>
          </a:xfrm>
          <a:prstGeom prst="wave">
            <a:avLst>
              <a:gd name="adj1" fmla="val 12500"/>
              <a:gd name="adj2" fmla="val -567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148064" y="4797152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сцена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919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648</Words>
  <Application>Microsoft Office PowerPoint</Application>
  <PresentationFormat>Экран (4:3)</PresentationFormat>
  <Paragraphs>140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Мама</dc:creator>
  <cp:lastModifiedBy>RePack by SPecialiST</cp:lastModifiedBy>
  <cp:revision>56</cp:revision>
  <dcterms:created xsi:type="dcterms:W3CDTF">2015-05-03T08:21:53Z</dcterms:created>
  <dcterms:modified xsi:type="dcterms:W3CDTF">2015-05-17T15:04:13Z</dcterms:modified>
</cp:coreProperties>
</file>