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8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76" r:id="rId12"/>
    <p:sldId id="266" r:id="rId13"/>
    <p:sldId id="267" r:id="rId14"/>
    <p:sldId id="268" r:id="rId15"/>
    <p:sldId id="269" r:id="rId16"/>
    <p:sldId id="272" r:id="rId17"/>
    <p:sldId id="270" r:id="rId18"/>
    <p:sldId id="271" r:id="rId19"/>
    <p:sldId id="275" r:id="rId20"/>
    <p:sldId id="273" r:id="rId21"/>
    <p:sldId id="279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523D21-A791-4979-BB5F-BA8133D9F195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97623-B8AE-478C-9A8D-C2F2B16826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9925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6AD1-DB11-40FE-95B5-7A3FDB79B7D7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18B6-DCFB-47CA-9BB0-5E677AB4A0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8034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6AD1-DB11-40FE-95B5-7A3FDB79B7D7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18B6-DCFB-47CA-9BB0-5E677AB4A0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5969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6AD1-DB11-40FE-95B5-7A3FDB79B7D7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18B6-DCFB-47CA-9BB0-5E677AB4A0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1692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6AD1-DB11-40FE-95B5-7A3FDB79B7D7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18B6-DCFB-47CA-9BB0-5E677AB4A0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0233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6AD1-DB11-40FE-95B5-7A3FDB79B7D7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18B6-DCFB-47CA-9BB0-5E677AB4A0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145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6AD1-DB11-40FE-95B5-7A3FDB79B7D7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18B6-DCFB-47CA-9BB0-5E677AB4A0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89524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6AD1-DB11-40FE-95B5-7A3FDB79B7D7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18B6-DCFB-47CA-9BB0-5E677AB4A0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6399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6AD1-DB11-40FE-95B5-7A3FDB79B7D7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18B6-DCFB-47CA-9BB0-5E677AB4A0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2507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6AD1-DB11-40FE-95B5-7A3FDB79B7D7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18B6-DCFB-47CA-9BB0-5E677AB4A0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4846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6AD1-DB11-40FE-95B5-7A3FDB79B7D7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18B6-DCFB-47CA-9BB0-5E677AB4A0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180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6AD1-DB11-40FE-95B5-7A3FDB79B7D7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18B6-DCFB-47CA-9BB0-5E677AB4A0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0448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56AD1-DB11-40FE-95B5-7A3FDB79B7D7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218B6-DCFB-47CA-9BB0-5E677AB4A0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057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56048" y="1989080"/>
            <a:ext cx="69847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</a:rPr>
              <a:t>                                            </a:t>
            </a:r>
            <a:r>
              <a:rPr lang="ru-RU" sz="2800" b="1" dirty="0" smtClean="0">
                <a:solidFill>
                  <a:srgbClr val="00B0F0"/>
                </a:solidFill>
              </a:rPr>
              <a:t>ПРОЕКТ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 </a:t>
            </a:r>
          </a:p>
          <a:p>
            <a:r>
              <a:rPr lang="ru-RU" sz="2800" dirty="0">
                <a:solidFill>
                  <a:srgbClr val="FFC000"/>
                </a:solidFill>
              </a:rPr>
              <a:t> </a:t>
            </a:r>
            <a:r>
              <a:rPr lang="ru-RU" sz="2800" dirty="0" smtClean="0">
                <a:solidFill>
                  <a:srgbClr val="FFC000"/>
                </a:solidFill>
              </a:rPr>
              <a:t>        Использование театрализованной</a:t>
            </a:r>
          </a:p>
          <a:p>
            <a:r>
              <a:rPr lang="ru-RU" sz="2800" dirty="0">
                <a:solidFill>
                  <a:srgbClr val="FFC000"/>
                </a:solidFill>
              </a:rPr>
              <a:t> </a:t>
            </a:r>
            <a:r>
              <a:rPr lang="ru-RU" sz="2800" dirty="0" smtClean="0">
                <a:solidFill>
                  <a:srgbClr val="FFC000"/>
                </a:solidFill>
              </a:rPr>
              <a:t>        деятельности для развития речи</a:t>
            </a:r>
          </a:p>
          <a:p>
            <a:r>
              <a:rPr lang="ru-RU" sz="2800" dirty="0">
                <a:solidFill>
                  <a:srgbClr val="FFC000"/>
                </a:solidFill>
              </a:rPr>
              <a:t> </a:t>
            </a:r>
            <a:r>
              <a:rPr lang="ru-RU" sz="2800" dirty="0" smtClean="0">
                <a:solidFill>
                  <a:srgbClr val="FFC000"/>
                </a:solidFill>
              </a:rPr>
              <a:t>        и творческих способностей детей</a:t>
            </a:r>
          </a:p>
          <a:p>
            <a:r>
              <a:rPr lang="ru-RU" sz="2800" dirty="0">
                <a:solidFill>
                  <a:srgbClr val="FFC000"/>
                </a:solidFill>
              </a:rPr>
              <a:t> </a:t>
            </a:r>
            <a:r>
              <a:rPr lang="ru-RU" sz="2800" dirty="0" smtClean="0">
                <a:solidFill>
                  <a:srgbClr val="FFC000"/>
                </a:solidFill>
              </a:rPr>
              <a:t>                             в ДОУ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r>
              <a:rPr lang="ru-RU" dirty="0" smtClean="0">
                <a:solidFill>
                  <a:srgbClr val="00B0F0"/>
                </a:solidFill>
              </a:rPr>
              <a:t>Старшая группа                                     </a:t>
            </a:r>
            <a:r>
              <a:rPr lang="ru-RU" dirty="0" err="1" smtClean="0">
                <a:solidFill>
                  <a:srgbClr val="00B0F0"/>
                </a:solidFill>
              </a:rPr>
              <a:t>вооспитатель</a:t>
            </a:r>
            <a:r>
              <a:rPr lang="ru-RU" dirty="0" smtClean="0">
                <a:solidFill>
                  <a:srgbClr val="00B0F0"/>
                </a:solidFill>
              </a:rPr>
              <a:t>: </a:t>
            </a:r>
            <a:r>
              <a:rPr lang="ru-RU" dirty="0" err="1" smtClean="0">
                <a:solidFill>
                  <a:srgbClr val="00B0F0"/>
                </a:solidFill>
              </a:rPr>
              <a:t>Шаповалова</a:t>
            </a:r>
            <a:r>
              <a:rPr lang="ru-RU" dirty="0" smtClean="0">
                <a:solidFill>
                  <a:srgbClr val="00B0F0"/>
                </a:solidFill>
              </a:rPr>
              <a:t> А.Х</a:t>
            </a:r>
            <a:endParaRPr lang="ru-RU" sz="2800" dirty="0" smtClean="0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260648"/>
            <a:ext cx="8352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                           Муниципальное бюджетное дошкольное образовательное</a:t>
            </a:r>
          </a:p>
          <a:p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                             учреждение «Детский сад комбинированного вида №5</a:t>
            </a:r>
          </a:p>
          <a:p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                                               «Золотая рыбка» г. </a:t>
            </a:r>
            <a:r>
              <a:rPr lang="ru-RU" dirty="0" err="1" smtClean="0">
                <a:solidFill>
                  <a:srgbClr val="00B050"/>
                </a:solidFill>
              </a:rPr>
              <a:t>Щелкино</a:t>
            </a:r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                                                          Ленинского района</a:t>
            </a:r>
          </a:p>
          <a:p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                                                            Республики Крым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33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03" y="3238158"/>
            <a:ext cx="3681981" cy="276148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595" y="3717032"/>
            <a:ext cx="3648405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962" y="548680"/>
            <a:ext cx="3585971" cy="26894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0" y="908720"/>
            <a:ext cx="4176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   </a:t>
            </a:r>
          </a:p>
          <a:p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 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251520" y="260648"/>
            <a:ext cx="4608512" cy="2592288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 flipH="1">
            <a:off x="683568" y="692696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95536" y="404664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                  </a:t>
            </a:r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27584" y="692696"/>
            <a:ext cx="3744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  использовали на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                        занятиях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- сюжетно –ролевые игры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- дидактические игры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-  метод- интервью</a:t>
            </a:r>
          </a:p>
          <a:p>
            <a:r>
              <a:rPr lang="ru-RU" dirty="0" smtClean="0"/>
              <a:t>  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8675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50"/>
            <a:ext cx="9144000" cy="688325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05" y="3885366"/>
            <a:ext cx="3296791" cy="24725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094228"/>
            <a:ext cx="3384376" cy="25382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183" y="1296194"/>
            <a:ext cx="3210241" cy="2407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05" y="764704"/>
            <a:ext cx="3456384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-5356" y="116632"/>
            <a:ext cx="8609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       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2" name="Выноска-облако 11"/>
          <p:cNvSpPr/>
          <p:nvPr/>
        </p:nvSpPr>
        <p:spPr>
          <a:xfrm>
            <a:off x="3923928" y="0"/>
            <a:ext cx="4320480" cy="1340768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211960" y="-171400"/>
            <a:ext cx="4464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</a:rPr>
              <a:t>Ставили инсценировки знакомых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 сказок, разучивали поздравления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  для сотрудников ДОУ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771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981718"/>
            <a:ext cx="3225931" cy="24194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081" y="4022811"/>
            <a:ext cx="3116351" cy="23372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25" y="980728"/>
            <a:ext cx="3360374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836712"/>
            <a:ext cx="3926904" cy="294517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3957504" y="188640"/>
            <a:ext cx="5295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    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1" name="Круглая лента лицом вниз 10"/>
          <p:cNvSpPr/>
          <p:nvPr/>
        </p:nvSpPr>
        <p:spPr>
          <a:xfrm>
            <a:off x="3707904" y="0"/>
            <a:ext cx="5256584" cy="1208240"/>
          </a:xfrm>
          <a:prstGeom prst="ellipseRibb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004048" y="260648"/>
            <a:ext cx="2736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  Провели конкурс на 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лучшую новогоднюю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       игрушку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494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5168"/>
            <a:ext cx="9165526" cy="7113168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50109"/>
            <a:ext cx="3312368" cy="24842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933056"/>
            <a:ext cx="3456385" cy="25922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12776"/>
            <a:ext cx="3168352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16182"/>
            <a:ext cx="3456384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95536" y="188640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    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9" name="Лента лицом вниз 8"/>
          <p:cNvSpPr/>
          <p:nvPr/>
        </p:nvSpPr>
        <p:spPr>
          <a:xfrm>
            <a:off x="899592" y="-243408"/>
            <a:ext cx="7056784" cy="1296144"/>
          </a:xfrm>
          <a:prstGeom prst="ribbon">
            <a:avLst>
              <a:gd name="adj1" fmla="val 17088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555776" y="0"/>
            <a:ext cx="3888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</a:rPr>
              <a:t>  Разучили поздравления и 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  изготовили поделки , газеты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   к празднику</a:t>
            </a:r>
            <a:endParaRPr lang="ru-RU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1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29"/>
            <a:ext cx="9144000" cy="683597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65104"/>
            <a:ext cx="3009907" cy="22574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640" y="4221088"/>
            <a:ext cx="3240360" cy="24302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928" y="764704"/>
            <a:ext cx="2934072" cy="22005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780928"/>
            <a:ext cx="3043880" cy="228291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Пятно 1 11"/>
          <p:cNvSpPr/>
          <p:nvPr/>
        </p:nvSpPr>
        <p:spPr>
          <a:xfrm>
            <a:off x="0" y="0"/>
            <a:ext cx="5508104" cy="3717032"/>
          </a:xfrm>
          <a:prstGeom prst="irregularSeal1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27584" y="908720"/>
            <a:ext cx="41764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C000"/>
                </a:solidFill>
              </a:rPr>
              <a:t> Применяем театрализованную</a:t>
            </a:r>
          </a:p>
          <a:p>
            <a:r>
              <a:rPr lang="ru-RU" sz="2000" b="1" dirty="0" smtClean="0">
                <a:solidFill>
                  <a:srgbClr val="FFC000"/>
                </a:solidFill>
              </a:rPr>
              <a:t>деятельность  на занятиях : </a:t>
            </a:r>
          </a:p>
          <a:p>
            <a:r>
              <a:rPr lang="ru-RU" sz="2000" b="1" dirty="0" smtClean="0">
                <a:solidFill>
                  <a:srgbClr val="FFC000"/>
                </a:solidFill>
              </a:rPr>
              <a:t> по развитию речи</a:t>
            </a:r>
          </a:p>
          <a:p>
            <a:r>
              <a:rPr lang="ru-RU" sz="2000" b="1" dirty="0" smtClean="0">
                <a:solidFill>
                  <a:srgbClr val="FFC000"/>
                </a:solidFill>
              </a:rPr>
              <a:t> по ознакомлению с окружающим</a:t>
            </a:r>
          </a:p>
          <a:p>
            <a:r>
              <a:rPr lang="ru-RU" sz="2000" b="1" dirty="0" smtClean="0">
                <a:solidFill>
                  <a:srgbClr val="FFC000"/>
                </a:solidFill>
              </a:rPr>
              <a:t> по изо деятельности</a:t>
            </a:r>
          </a:p>
        </p:txBody>
      </p:sp>
    </p:spTree>
    <p:extLst>
      <p:ext uri="{BB962C8B-B14F-4D97-AF65-F5344CB8AC3E}">
        <p14:creationId xmlns="" xmlns:p14="http://schemas.microsoft.com/office/powerpoint/2010/main" val="48571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DSCN38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429000"/>
            <a:ext cx="3803915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 descr="DSCN38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3212976"/>
            <a:ext cx="3803915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 descr="DSCN389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476672"/>
            <a:ext cx="3515882" cy="26369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ятно 1 8"/>
          <p:cNvSpPr/>
          <p:nvPr/>
        </p:nvSpPr>
        <p:spPr>
          <a:xfrm>
            <a:off x="611560" y="260648"/>
            <a:ext cx="3312368" cy="2808312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115616" y="1124744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Разучили и рассказали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стихи у памятников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  воинов ВОВ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635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Загнутый угол 4"/>
          <p:cNvSpPr/>
          <p:nvPr/>
        </p:nvSpPr>
        <p:spPr>
          <a:xfrm>
            <a:off x="1259632" y="764704"/>
            <a:ext cx="6192688" cy="360040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03648" y="1124744"/>
            <a:ext cx="61926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Провели совместное итоговое развлечение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 « Знай, люби, и береги свой Крым» по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 поликультурному воспитанию и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 театрализованной деятельности совместно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 с музыкальным работником. На котором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 использовали технические средства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 обучения-слайды.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Рисунок 7" descr="Рисунок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373196"/>
            <a:ext cx="3320908" cy="24848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7744" y="4365104"/>
            <a:ext cx="3456384" cy="23000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 descr="загруженное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4293096"/>
            <a:ext cx="3076301" cy="23042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 descr="images 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16216" y="4293096"/>
            <a:ext cx="2947647" cy="220789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178744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Рисунок 5" descr="P10703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212976"/>
            <a:ext cx="3696411" cy="27723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 descr="P10703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332656"/>
            <a:ext cx="3707904" cy="2780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Выноска-облако 7"/>
          <p:cNvSpPr/>
          <p:nvPr/>
        </p:nvSpPr>
        <p:spPr>
          <a:xfrm>
            <a:off x="611560" y="836712"/>
            <a:ext cx="3528392" cy="1800200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P10703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3645024"/>
            <a:ext cx="3899925" cy="2924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971600" y="1412776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Пантомима</a:t>
            </a:r>
            <a:r>
              <a:rPr lang="ru-RU" sz="2000" b="1" dirty="0" smtClean="0">
                <a:solidFill>
                  <a:srgbClr val="FFFF00"/>
                </a:solidFill>
              </a:rPr>
              <a:t>:  «Легенда о городе Феодосии»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024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P10703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429000"/>
            <a:ext cx="3707904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P10703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1045" y="3717032"/>
            <a:ext cx="3552395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P107037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332656"/>
            <a:ext cx="4187957" cy="31409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ятно 1 7"/>
          <p:cNvSpPr/>
          <p:nvPr/>
        </p:nvSpPr>
        <p:spPr>
          <a:xfrm>
            <a:off x="611560" y="404664"/>
            <a:ext cx="3600400" cy="2736304"/>
          </a:xfrm>
          <a:prstGeom prst="irregularSeal1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259632" y="1268760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Кукольный  театр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Легенда «Кизил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</a:t>
            </a:r>
            <a:r>
              <a:rPr lang="ru-RU" sz="2000" b="1" dirty="0" err="1" smtClean="0">
                <a:solidFill>
                  <a:srgbClr val="002060"/>
                </a:solidFill>
              </a:rPr>
              <a:t>шайтанова</a:t>
            </a:r>
            <a:r>
              <a:rPr lang="ru-RU" sz="2000" b="1" dirty="0" smtClean="0">
                <a:solidFill>
                  <a:srgbClr val="002060"/>
                </a:solidFill>
              </a:rPr>
              <a:t> ягода»</a:t>
            </a:r>
          </a:p>
        </p:txBody>
      </p:sp>
    </p:spTree>
    <p:extLst>
      <p:ext uri="{BB962C8B-B14F-4D97-AF65-F5344CB8AC3E}">
        <p14:creationId xmlns="" xmlns:p14="http://schemas.microsoft.com/office/powerpoint/2010/main" val="190245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Рисунок 5" descr="P10703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4149080"/>
            <a:ext cx="3611893" cy="27089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P107038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260648"/>
            <a:ext cx="3629202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P107038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0"/>
            <a:ext cx="3995935" cy="29969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P107039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3501008"/>
            <a:ext cx="4104456" cy="30783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 descr="P107039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99792" y="1988840"/>
            <a:ext cx="3744416" cy="28083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46950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ятно 2 2"/>
          <p:cNvSpPr/>
          <p:nvPr/>
        </p:nvSpPr>
        <p:spPr>
          <a:xfrm>
            <a:off x="539552" y="1628800"/>
            <a:ext cx="2592288" cy="1706488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023934"/>
            <a:ext cx="1969212" cy="28120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000" y="1340768"/>
            <a:ext cx="3736547" cy="28024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606871" y="565299"/>
            <a:ext cx="7958761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                    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      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       </a:t>
            </a:r>
            <a:r>
              <a:rPr lang="ru-RU" sz="2000" b="1" dirty="0" err="1" smtClean="0">
                <a:solidFill>
                  <a:srgbClr val="0070C0"/>
                </a:solidFill>
              </a:rPr>
              <a:t>ппе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endParaRPr lang="ru-RU" sz="2800" b="1" dirty="0">
              <a:solidFill>
                <a:srgbClr val="0070C0"/>
              </a:solidFill>
            </a:endParaRPr>
          </a:p>
          <a:p>
            <a:endParaRPr lang="ru-RU" sz="2800" b="1" dirty="0" smtClean="0">
              <a:solidFill>
                <a:srgbClr val="0070C0"/>
              </a:solidFill>
            </a:endParaRPr>
          </a:p>
          <a:p>
            <a:endParaRPr lang="ru-RU" sz="2800" b="1" dirty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70C0"/>
                </a:solidFill>
              </a:rPr>
              <a:t>                           </a:t>
            </a:r>
          </a:p>
          <a:p>
            <a:endParaRPr lang="ru-RU" sz="2800" b="1" dirty="0">
              <a:solidFill>
                <a:srgbClr val="0070C0"/>
              </a:solidFill>
            </a:endParaRPr>
          </a:p>
          <a:p>
            <a:endParaRPr lang="ru-RU" sz="2800" b="1" dirty="0" smtClean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70C0"/>
                </a:solidFill>
              </a:rPr>
              <a:t>     </a:t>
            </a:r>
          </a:p>
          <a:p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                                       </a:t>
            </a:r>
          </a:p>
        </p:txBody>
      </p:sp>
      <p:sp>
        <p:nvSpPr>
          <p:cNvPr id="8" name="Пятно 2 7"/>
          <p:cNvSpPr/>
          <p:nvPr/>
        </p:nvSpPr>
        <p:spPr>
          <a:xfrm>
            <a:off x="430973" y="1331640"/>
            <a:ext cx="3194039" cy="1767644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ятно 2 8"/>
          <p:cNvSpPr/>
          <p:nvPr/>
        </p:nvSpPr>
        <p:spPr>
          <a:xfrm>
            <a:off x="906880" y="3861048"/>
            <a:ext cx="2718131" cy="2010322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ятно 2 9"/>
          <p:cNvSpPr/>
          <p:nvPr/>
        </p:nvSpPr>
        <p:spPr>
          <a:xfrm>
            <a:off x="3851920" y="4653136"/>
            <a:ext cx="3322868" cy="1656184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83568" y="2060848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педагоги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87624" y="4653136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дети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27984" y="5301208"/>
            <a:ext cx="240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родители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19672" y="476671"/>
            <a:ext cx="6120680" cy="4572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619672" y="364669"/>
            <a:ext cx="520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      </a:t>
            </a:r>
            <a:r>
              <a:rPr lang="ru-RU" sz="3600" b="1" dirty="0" smtClean="0">
                <a:solidFill>
                  <a:srgbClr val="FF0000"/>
                </a:solidFill>
              </a:rPr>
              <a:t>участники проекта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742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Вертикальный свиток 4"/>
          <p:cNvSpPr/>
          <p:nvPr/>
        </p:nvSpPr>
        <p:spPr>
          <a:xfrm>
            <a:off x="899592" y="548680"/>
            <a:ext cx="6552728" cy="5328592"/>
          </a:xfrm>
          <a:prstGeom prst="vertic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691680" y="1196752"/>
            <a:ext cx="5256584" cy="4852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 В результате проведенного проекта дети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-узнали о театральных профессиях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-о правилах поведения  в театре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-у детей расширяется и закрепляется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словарный запас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-закрепляется правильное произношение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звуков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-развивается связная речь и речевое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общение( вести диалог, составлять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рассказы пересказывать хорошо знакомые  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сказки, тексты)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-развивается интерес к художественной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литературе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-формируется и закрепляется умение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читать стихи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image_image_18591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3645024"/>
            <a:ext cx="2091647" cy="29868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5141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5" y="2262978"/>
            <a:ext cx="4267209" cy="3200407"/>
          </a:xfrm>
        </p:spPr>
      </p:pic>
    </p:spTree>
    <p:extLst>
      <p:ext uri="{BB962C8B-B14F-4D97-AF65-F5344CB8AC3E}">
        <p14:creationId xmlns="" xmlns:p14="http://schemas.microsoft.com/office/powerpoint/2010/main" val="425014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404664"/>
            <a:ext cx="87849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  Театрализованная деятельность представляет широкие образовательные и  воспитательные возможности. Принимая участие в театрализованных играх,  дети узнают окружающий  мир, совершенствуется речь. Ведь речь-это не только средство общения, но и орудие  мышления, творчества,  носитель     памяти, информации.  Другими словами, речь- это полиморфная(многообразная)  деятельность.  Овладение связной монологической речью является высшим достижением речевого воспитания дошкольников.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 Дети должны жить в мире красоты, игры, сказки,</a:t>
            </a:r>
          </a:p>
          <a:p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  музыки, рисунка, фантазии, творчества.      </a:t>
            </a:r>
          </a:p>
          <a:p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                                                  (  </a:t>
            </a:r>
            <a:r>
              <a:rPr lang="ru-RU" sz="2400" dirty="0" err="1" smtClean="0">
                <a:solidFill>
                  <a:srgbClr val="FF0000"/>
                </a:solidFill>
              </a:rPr>
              <a:t>В.А.Сухомлинский</a:t>
            </a:r>
            <a:r>
              <a:rPr lang="ru-RU" sz="2400" dirty="0" smtClean="0">
                <a:solidFill>
                  <a:srgbClr val="FF0000"/>
                </a:solidFill>
              </a:rPr>
              <a:t>)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243" y="3582516"/>
            <a:ext cx="2293757" cy="3275484"/>
          </a:xfrm>
          <a:prstGeom prst="rect">
            <a:avLst/>
          </a:prstGeom>
        </p:spPr>
      </p:pic>
      <p:sp>
        <p:nvSpPr>
          <p:cNvPr id="6" name="Блок-схема: альтернативный процесс 5"/>
          <p:cNvSpPr/>
          <p:nvPr/>
        </p:nvSpPr>
        <p:spPr>
          <a:xfrm>
            <a:off x="311402" y="559418"/>
            <a:ext cx="8496944" cy="3096344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15458" y="836711"/>
            <a:ext cx="79928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Narrow" pitchFamily="34" charset="0"/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  <a:latin typeface="Arial Narrow" pitchFamily="34" charset="0"/>
              </a:rPr>
              <a:t>Театрализованная деятельность представляет широкие образовательные и воспитательные возможности. Принимая участие    в театрализованных  играх, дети узнают окружающий мир совершенствуется  речь.</a:t>
            </a:r>
          </a:p>
          <a:p>
            <a:r>
              <a:rPr lang="ru-RU" sz="2000" b="1" dirty="0">
                <a:solidFill>
                  <a:srgbClr val="FFFF00"/>
                </a:solidFill>
                <a:latin typeface="Arial Narrow" pitchFamily="34" charset="0"/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  <a:latin typeface="Arial Narrow" pitchFamily="34" charset="0"/>
              </a:rPr>
              <a:t>Ведь речь- это не только средство общения, но и орудие  мышления, </a:t>
            </a:r>
          </a:p>
          <a:p>
            <a:r>
              <a:rPr lang="ru-RU" sz="2000" b="1" dirty="0">
                <a:solidFill>
                  <a:srgbClr val="FFFF00"/>
                </a:solidFill>
                <a:latin typeface="Arial Narrow" pitchFamily="34" charset="0"/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  <a:latin typeface="Arial Narrow" pitchFamily="34" charset="0"/>
              </a:rPr>
              <a:t>творчества, носитель памяти, информации.</a:t>
            </a:r>
          </a:p>
          <a:p>
            <a:r>
              <a:rPr lang="ru-RU" sz="2000" b="1" dirty="0">
                <a:solidFill>
                  <a:srgbClr val="FFFF00"/>
                </a:solidFill>
                <a:latin typeface="Arial Narrow" pitchFamily="34" charset="0"/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  <a:latin typeface="Arial Narrow" pitchFamily="34" charset="0"/>
              </a:rPr>
              <a:t>Овладение связной монологической речью является высшим</a:t>
            </a:r>
          </a:p>
          <a:p>
            <a:r>
              <a:rPr lang="ru-RU" sz="2000" b="1" dirty="0">
                <a:solidFill>
                  <a:srgbClr val="FFFF00"/>
                </a:solidFill>
                <a:latin typeface="Arial Narrow" pitchFamily="34" charset="0"/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  <a:latin typeface="Arial Narrow" pitchFamily="34" charset="0"/>
              </a:rPr>
              <a:t>достижением речевого воспитания дошкольников.</a:t>
            </a: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945587" y="4581128"/>
            <a:ext cx="5904656" cy="1584176"/>
          </a:xfrm>
          <a:prstGeom prst="flowChartPunchedTap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45587" y="4869160"/>
            <a:ext cx="5904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</a:t>
            </a:r>
            <a:r>
              <a:rPr lang="ru-RU" sz="2000" b="1" dirty="0" smtClean="0">
                <a:solidFill>
                  <a:srgbClr val="FF0000"/>
                </a:solidFill>
              </a:rPr>
              <a:t>Дети  должны  жить в мире красоты, игры, сказки, музыки, рисунка, фантазии, творчества.</a:t>
            </a:r>
          </a:p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В. А. Сухомлинский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087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766" y="0"/>
            <a:ext cx="9252520" cy="6858000"/>
          </a:xfrm>
        </p:spPr>
      </p:pic>
      <p:sp>
        <p:nvSpPr>
          <p:cNvPr id="6" name="TextBox 5"/>
          <p:cNvSpPr txBox="1"/>
          <p:nvPr/>
        </p:nvSpPr>
        <p:spPr>
          <a:xfrm>
            <a:off x="395536" y="620688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                     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91019" y="888476"/>
            <a:ext cx="7848872" cy="54006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1520" y="1654710"/>
            <a:ext cx="784887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    </a:t>
            </a:r>
            <a:r>
              <a:rPr lang="ru-RU" sz="2400" dirty="0" smtClean="0">
                <a:solidFill>
                  <a:srgbClr val="00B050"/>
                </a:solidFill>
              </a:rPr>
              <a:t>*</a:t>
            </a:r>
            <a:r>
              <a:rPr lang="ru-RU" sz="2400" dirty="0" smtClean="0">
                <a:solidFill>
                  <a:srgbClr val="0070C0"/>
                </a:solidFill>
              </a:rPr>
              <a:t>Приобщать детей к театральному  искусству, 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          к театрализованной деятельности.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          </a:t>
            </a:r>
            <a:r>
              <a:rPr lang="ru-RU" sz="2400" dirty="0" smtClean="0">
                <a:solidFill>
                  <a:srgbClr val="00B050"/>
                </a:solidFill>
              </a:rPr>
              <a:t>*</a:t>
            </a:r>
            <a:r>
              <a:rPr lang="ru-RU" sz="2400" dirty="0" smtClean="0">
                <a:solidFill>
                  <a:srgbClr val="0070C0"/>
                </a:solidFill>
              </a:rPr>
              <a:t>Способствовать формированию творческой 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          личности.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         </a:t>
            </a:r>
            <a:r>
              <a:rPr lang="ru-RU" sz="2400" dirty="0" smtClean="0">
                <a:solidFill>
                  <a:srgbClr val="00B050"/>
                </a:solidFill>
              </a:rPr>
              <a:t> *</a:t>
            </a:r>
            <a:r>
              <a:rPr lang="ru-RU" sz="2400" dirty="0" smtClean="0">
                <a:solidFill>
                  <a:srgbClr val="0070C0"/>
                </a:solidFill>
              </a:rPr>
              <a:t>Развивать связную монологическую речь и 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           коммуникативные навыки у детей.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         </a:t>
            </a:r>
            <a:r>
              <a:rPr lang="ru-RU" sz="2400" dirty="0" smtClean="0">
                <a:solidFill>
                  <a:srgbClr val="00B050"/>
                </a:solidFill>
              </a:rPr>
              <a:t> *</a:t>
            </a:r>
            <a:r>
              <a:rPr lang="ru-RU" sz="2400" dirty="0" smtClean="0">
                <a:solidFill>
                  <a:srgbClr val="0070C0"/>
                </a:solidFill>
              </a:rPr>
              <a:t>Создание условия для развития творческой  </a:t>
            </a:r>
            <a:endParaRPr lang="ru-RU" sz="2400" dirty="0">
              <a:solidFill>
                <a:srgbClr val="0070C0"/>
              </a:solidFill>
            </a:endParaRPr>
          </a:p>
          <a:p>
            <a:r>
              <a:rPr lang="ru-RU" sz="2400" dirty="0" smtClean="0">
                <a:solidFill>
                  <a:srgbClr val="0070C0"/>
                </a:solidFill>
              </a:rPr>
              <a:t>            активности детей в театральной деятельности.</a:t>
            </a:r>
          </a:p>
          <a:p>
            <a:r>
              <a:rPr lang="ru-RU" sz="2400" dirty="0">
                <a:solidFill>
                  <a:srgbClr val="00B050"/>
                </a:solidFill>
              </a:rPr>
              <a:t> </a:t>
            </a:r>
            <a:r>
              <a:rPr lang="ru-RU" sz="2400" dirty="0" smtClean="0">
                <a:solidFill>
                  <a:srgbClr val="00B050"/>
                </a:solidFill>
              </a:rPr>
              <a:t>           *</a:t>
            </a:r>
            <a:r>
              <a:rPr lang="ru-RU" sz="2400" dirty="0" smtClean="0">
                <a:solidFill>
                  <a:srgbClr val="0070C0"/>
                </a:solidFill>
              </a:rPr>
              <a:t>Обеспечение условий взаимосвязи с другими 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            вида деятельности.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         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      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339" y="3722693"/>
            <a:ext cx="2185237" cy="3120518"/>
          </a:xfrm>
          <a:prstGeom prst="rect">
            <a:avLst/>
          </a:prstGeom>
        </p:spPr>
      </p:pic>
      <p:sp>
        <p:nvSpPr>
          <p:cNvPr id="8" name="Пятно 2 7"/>
          <p:cNvSpPr/>
          <p:nvPr/>
        </p:nvSpPr>
        <p:spPr>
          <a:xfrm>
            <a:off x="2771800" y="352619"/>
            <a:ext cx="2736303" cy="914400"/>
          </a:xfrm>
          <a:prstGeom prst="irregularSeal2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023827" y="517431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     ЦЕЛЬ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490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59"/>
            <a:ext cx="9124676" cy="6858000"/>
          </a:xfrm>
        </p:spPr>
      </p:pic>
      <p:sp>
        <p:nvSpPr>
          <p:cNvPr id="6" name="Горизонтальный свиток 5"/>
          <p:cNvSpPr/>
          <p:nvPr/>
        </p:nvSpPr>
        <p:spPr>
          <a:xfrm>
            <a:off x="539552" y="562372"/>
            <a:ext cx="8136904" cy="6264696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403648" y="1628800"/>
            <a:ext cx="71287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*</a:t>
            </a:r>
            <a:r>
              <a:rPr lang="ru-RU" sz="2000" dirty="0" smtClean="0">
                <a:solidFill>
                  <a:srgbClr val="7030A0"/>
                </a:solidFill>
              </a:rPr>
              <a:t> Расширить представление детей о театре, его видах,</a:t>
            </a:r>
          </a:p>
          <a:p>
            <a:r>
              <a:rPr lang="ru-RU" sz="2000" dirty="0">
                <a:solidFill>
                  <a:srgbClr val="7030A0"/>
                </a:solidFill>
              </a:rPr>
              <a:t> </a:t>
            </a:r>
            <a:r>
              <a:rPr lang="ru-RU" sz="2000" dirty="0" smtClean="0">
                <a:solidFill>
                  <a:srgbClr val="7030A0"/>
                </a:solidFill>
              </a:rPr>
              <a:t>   атрибутах, костюмах, декорации.</a:t>
            </a:r>
          </a:p>
          <a:p>
            <a:r>
              <a:rPr lang="ru-RU" sz="2000" dirty="0">
                <a:solidFill>
                  <a:srgbClr val="7030A0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*</a:t>
            </a:r>
            <a:r>
              <a:rPr lang="ru-RU" sz="2000" dirty="0" smtClean="0">
                <a:solidFill>
                  <a:srgbClr val="7030A0"/>
                </a:solidFill>
              </a:rPr>
              <a:t> Создать условия для организации совместной </a:t>
            </a:r>
          </a:p>
          <a:p>
            <a:r>
              <a:rPr lang="ru-RU" sz="2000" dirty="0">
                <a:solidFill>
                  <a:srgbClr val="7030A0"/>
                </a:solidFill>
              </a:rPr>
              <a:t> </a:t>
            </a:r>
            <a:r>
              <a:rPr lang="ru-RU" sz="2000" dirty="0" smtClean="0">
                <a:solidFill>
                  <a:srgbClr val="7030A0"/>
                </a:solidFill>
              </a:rPr>
              <a:t>   театрализованной деятельности детей и взрослых.</a:t>
            </a:r>
          </a:p>
          <a:p>
            <a:r>
              <a:rPr lang="ru-RU" sz="2000" dirty="0">
                <a:solidFill>
                  <a:srgbClr val="7030A0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*</a:t>
            </a:r>
            <a:r>
              <a:rPr lang="ru-RU" sz="2000" dirty="0" smtClean="0">
                <a:solidFill>
                  <a:srgbClr val="7030A0"/>
                </a:solidFill>
              </a:rPr>
              <a:t> Учить налаживать и регулировать контакты в совместной </a:t>
            </a:r>
          </a:p>
          <a:p>
            <a:r>
              <a:rPr lang="ru-RU" sz="2000" dirty="0">
                <a:solidFill>
                  <a:srgbClr val="7030A0"/>
                </a:solidFill>
              </a:rPr>
              <a:t> </a:t>
            </a:r>
            <a:r>
              <a:rPr lang="ru-RU" sz="2000" dirty="0" smtClean="0">
                <a:solidFill>
                  <a:srgbClr val="7030A0"/>
                </a:solidFill>
              </a:rPr>
              <a:t>   деятельности.</a:t>
            </a:r>
          </a:p>
          <a:p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* </a:t>
            </a:r>
            <a:r>
              <a:rPr lang="ru-RU" sz="2000" dirty="0" smtClean="0">
                <a:solidFill>
                  <a:srgbClr val="7030A0"/>
                </a:solidFill>
              </a:rPr>
              <a:t>Развивать эмоциональность и выразительность речи</a:t>
            </a:r>
          </a:p>
          <a:p>
            <a:r>
              <a:rPr lang="ru-RU" sz="2000" dirty="0">
                <a:solidFill>
                  <a:srgbClr val="7030A0"/>
                </a:solidFill>
              </a:rPr>
              <a:t> </a:t>
            </a:r>
            <a:r>
              <a:rPr lang="ru-RU" sz="2000" dirty="0" smtClean="0">
                <a:solidFill>
                  <a:srgbClr val="7030A0"/>
                </a:solidFill>
              </a:rPr>
              <a:t>   у дошкольников.</a:t>
            </a:r>
          </a:p>
          <a:p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* </a:t>
            </a:r>
            <a:r>
              <a:rPr lang="ru-RU" sz="2000" dirty="0" smtClean="0">
                <a:solidFill>
                  <a:srgbClr val="7030A0"/>
                </a:solidFill>
              </a:rPr>
              <a:t>Способствовать развитию связной монологической речи.</a:t>
            </a:r>
          </a:p>
          <a:p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* </a:t>
            </a:r>
            <a:r>
              <a:rPr lang="ru-RU" sz="2000" dirty="0" smtClean="0">
                <a:solidFill>
                  <a:srgbClr val="7030A0"/>
                </a:solidFill>
              </a:rPr>
              <a:t>Обеспечить взаимосвязь с другими видами деятельности:</a:t>
            </a:r>
          </a:p>
          <a:p>
            <a:r>
              <a:rPr lang="ru-RU" sz="2000" dirty="0">
                <a:solidFill>
                  <a:srgbClr val="7030A0"/>
                </a:solidFill>
              </a:rPr>
              <a:t> </a:t>
            </a:r>
            <a:r>
              <a:rPr lang="ru-RU" sz="2000" dirty="0" smtClean="0">
                <a:solidFill>
                  <a:srgbClr val="7030A0"/>
                </a:solidFill>
              </a:rPr>
              <a:t>   изобразительной, музыкальной, конструированием.</a:t>
            </a:r>
          </a:p>
          <a:p>
            <a:r>
              <a:rPr lang="ru-RU" sz="2000" dirty="0">
                <a:solidFill>
                  <a:srgbClr val="7030A0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*</a:t>
            </a:r>
            <a:r>
              <a:rPr lang="ru-RU" sz="2000" dirty="0" smtClean="0">
                <a:solidFill>
                  <a:srgbClr val="7030A0"/>
                </a:solidFill>
              </a:rPr>
              <a:t> Способствовать формированию эстетического вкуса.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 * </a:t>
            </a:r>
            <a:r>
              <a:rPr lang="ru-RU" sz="2000" dirty="0" smtClean="0">
                <a:solidFill>
                  <a:srgbClr val="7030A0"/>
                </a:solidFill>
              </a:rPr>
              <a:t>Развивать воображение, мышление, память. 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840309"/>
            <a:ext cx="2113229" cy="3017691"/>
          </a:xfrm>
          <a:prstGeom prst="rect">
            <a:avLst/>
          </a:prstGeom>
        </p:spPr>
      </p:pic>
      <p:sp>
        <p:nvSpPr>
          <p:cNvPr id="8" name="Пятно 2 7"/>
          <p:cNvSpPr/>
          <p:nvPr/>
        </p:nvSpPr>
        <p:spPr>
          <a:xfrm>
            <a:off x="2279041" y="188640"/>
            <a:ext cx="3960440" cy="1124744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245327" y="520179"/>
            <a:ext cx="3683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        ЗАДАЧИ  ПРОЕКТА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643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395536" y="260648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                </a:t>
            </a: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755576" y="0"/>
            <a:ext cx="7632848" cy="68580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038" y="3944934"/>
            <a:ext cx="2039962" cy="29130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91680" y="620688"/>
            <a:ext cx="745232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 Подготовительный этап: 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FF0000"/>
                </a:solidFill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Выбор темы проекта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</a:rPr>
              <a:t>  Создание группы единомышленников: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   музык. работников воспитателей дошкольных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   групп.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   Определение задач, целей.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   Составление плана работы.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   Подбор литературы, выбор материала.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   Подбор дидактических игр,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    сюжетно- ролевых игр.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  Создание предметно- пространственной    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    среды: для самостоятельного разыгрывания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    стихов ,</a:t>
            </a:r>
            <a:r>
              <a:rPr lang="ru-RU" sz="2400" b="1" dirty="0" err="1" smtClean="0">
                <a:solidFill>
                  <a:srgbClr val="002060"/>
                </a:solidFill>
              </a:rPr>
              <a:t>потешок</a:t>
            </a:r>
            <a:r>
              <a:rPr lang="ru-RU" sz="2400" b="1" dirty="0" smtClean="0">
                <a:solidFill>
                  <a:srgbClr val="002060"/>
                </a:solidFill>
              </a:rPr>
              <a:t>, сказок.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323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459026" y="904171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B050"/>
                </a:solidFill>
              </a:rPr>
              <a:t> </a:t>
            </a:r>
            <a:endParaRPr lang="ru-RU" sz="2000" dirty="0" smtClean="0">
              <a:solidFill>
                <a:srgbClr val="002060"/>
              </a:solidFill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827584" y="0"/>
            <a:ext cx="7488832" cy="666936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691680" y="836712"/>
            <a:ext cx="648072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</a:rPr>
              <a:t>Основной этап: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solidFill>
                  <a:srgbClr val="002060"/>
                </a:solidFill>
              </a:rPr>
              <a:t>  </a:t>
            </a:r>
            <a:r>
              <a:rPr lang="ru-RU" sz="2000" b="1" dirty="0" smtClean="0">
                <a:solidFill>
                  <a:srgbClr val="002060"/>
                </a:solidFill>
              </a:rPr>
              <a:t>НОД по развитию речи и художественной литературе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   НОД по ознакомлению с окружающим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   Дидактические игры, сюжетно-ролевые игры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    Инсценировка сказок для детей младшего возраста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  и родителей.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   Викторина: «Знатоки театра».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   Этюды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   Скороговорки, </a:t>
            </a:r>
            <a:r>
              <a:rPr lang="ru-RU" sz="2000" b="1" dirty="0" err="1" smtClean="0">
                <a:solidFill>
                  <a:srgbClr val="002060"/>
                </a:solidFill>
              </a:rPr>
              <a:t>чистоговорки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   Заучивание стихов, песен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Заключительный этап: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    Итоговое развлечение: « Знай, люби и береги свой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    Крым»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    Оформление результатов проекта.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294" y="3717032"/>
            <a:ext cx="2098706" cy="29969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700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9026" cy="6858000"/>
          </a:xfrm>
        </p:spPr>
      </p:pic>
      <p:sp>
        <p:nvSpPr>
          <p:cNvPr id="5" name="TextBox 4"/>
          <p:cNvSpPr txBox="1"/>
          <p:nvPr/>
        </p:nvSpPr>
        <p:spPr>
          <a:xfrm>
            <a:off x="539552" y="548680"/>
            <a:ext cx="82089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                                                   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dirty="0" smtClean="0"/>
              <a:t>                                                            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65" y="1124742"/>
            <a:ext cx="3092955" cy="23197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124743"/>
            <a:ext cx="3263201" cy="24474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702" y="4184131"/>
            <a:ext cx="3325131" cy="24938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184131"/>
            <a:ext cx="3536767" cy="24066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3059832" y="229389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    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36096" y="548680"/>
            <a:ext cx="2903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      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4" name="Пятно 1 13"/>
          <p:cNvSpPr/>
          <p:nvPr/>
        </p:nvSpPr>
        <p:spPr>
          <a:xfrm>
            <a:off x="323528" y="188640"/>
            <a:ext cx="3456384" cy="914400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11560" y="404664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   составила план работы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16" name="Пятно 1 15"/>
          <p:cNvSpPr/>
          <p:nvPr/>
        </p:nvSpPr>
        <p:spPr>
          <a:xfrm>
            <a:off x="5364088" y="0"/>
            <a:ext cx="3456384" cy="1124744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724128" y="332656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   подобрала материал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18" name="Пятно 1 17"/>
          <p:cNvSpPr/>
          <p:nvPr/>
        </p:nvSpPr>
        <p:spPr>
          <a:xfrm>
            <a:off x="2267744" y="2924944"/>
            <a:ext cx="4824536" cy="1656184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131840" y="3429000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</a:t>
            </a:r>
            <a:r>
              <a:rPr lang="ru-RU" sz="2000" dirty="0" smtClean="0">
                <a:solidFill>
                  <a:srgbClr val="FFFF00"/>
                </a:solidFill>
              </a:rPr>
              <a:t>создали театральный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             уголок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539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43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645024"/>
            <a:ext cx="3489960" cy="26174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45024"/>
            <a:ext cx="3681981" cy="27614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279" y="548680"/>
            <a:ext cx="3489960" cy="26174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51520" y="332656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   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11319" y="188640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              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9" name="Пятно 1 8"/>
          <p:cNvSpPr/>
          <p:nvPr/>
        </p:nvSpPr>
        <p:spPr>
          <a:xfrm>
            <a:off x="611560" y="476672"/>
            <a:ext cx="4824536" cy="3024336"/>
          </a:xfrm>
          <a:prstGeom prst="irregularSeal1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43608" y="1196752"/>
            <a:ext cx="424847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      создали  в группе </a:t>
            </a:r>
            <a:r>
              <a:rPr lang="ru-RU" sz="2800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теневой театр, настольный театр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               </a:t>
            </a:r>
            <a:r>
              <a:rPr lang="ru-RU" sz="2000" b="1" dirty="0" err="1" smtClean="0">
                <a:solidFill>
                  <a:srgbClr val="C00000"/>
                </a:solidFill>
              </a:rPr>
              <a:t>пальчикой</a:t>
            </a:r>
            <a:r>
              <a:rPr lang="ru-RU" sz="2000" b="1" dirty="0" smtClean="0">
                <a:solidFill>
                  <a:srgbClr val="C00000"/>
                </a:solidFill>
              </a:rPr>
              <a:t> театр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288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</TotalTime>
  <Words>802</Words>
  <Application>Microsoft Office PowerPoint</Application>
  <PresentationFormat>Экран (4:3)</PresentationFormat>
  <Paragraphs>172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RePack by SPecialiST</cp:lastModifiedBy>
  <cp:revision>89</cp:revision>
  <dcterms:created xsi:type="dcterms:W3CDTF">2015-05-02T14:27:06Z</dcterms:created>
  <dcterms:modified xsi:type="dcterms:W3CDTF">2015-05-17T11:36:04Z</dcterms:modified>
</cp:coreProperties>
</file>