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21"/>
  </p:notesMasterIdLst>
  <p:sldIdLst>
    <p:sldId id="278" r:id="rId2"/>
    <p:sldId id="259" r:id="rId3"/>
    <p:sldId id="289" r:id="rId4"/>
    <p:sldId id="279" r:id="rId5"/>
    <p:sldId id="296" r:id="rId6"/>
    <p:sldId id="280" r:id="rId7"/>
    <p:sldId id="281" r:id="rId8"/>
    <p:sldId id="282" r:id="rId9"/>
    <p:sldId id="285" r:id="rId10"/>
    <p:sldId id="286" r:id="rId11"/>
    <p:sldId id="288" r:id="rId12"/>
    <p:sldId id="290" r:id="rId13"/>
    <p:sldId id="292" r:id="rId14"/>
    <p:sldId id="299" r:id="rId15"/>
    <p:sldId id="293" r:id="rId16"/>
    <p:sldId id="300" r:id="rId17"/>
    <p:sldId id="297" r:id="rId18"/>
    <p:sldId id="298" r:id="rId19"/>
    <p:sldId id="295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5" autoAdjust="0"/>
    <p:restoredTop sz="94660"/>
  </p:normalViewPr>
  <p:slideViewPr>
    <p:cSldViewPr>
      <p:cViewPr>
        <p:scale>
          <a:sx n="118" d="100"/>
          <a:sy n="118" d="100"/>
        </p:scale>
        <p:origin x="-143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B2713-EEF9-4739-B20B-75C4E336688A}" type="datetimeFigureOut">
              <a:rPr lang="ru-RU" smtClean="0"/>
              <a:t>21.05.2018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BE47D-9112-463D-80B7-3BDF7BE93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879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BE47D-9112-463D-80B7-3BDF7BE9392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827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285861"/>
            <a:ext cx="7772400" cy="1214446"/>
          </a:xfrm>
        </p:spPr>
        <p:txBody>
          <a:bodyPr/>
          <a:lstStyle>
            <a:lvl1pPr>
              <a:defRPr>
                <a:solidFill>
                  <a:srgbClr val="D60093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357187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99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99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10" y="1600200"/>
            <a:ext cx="385289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5289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10" y="1535113"/>
            <a:ext cx="385447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10" y="2174875"/>
            <a:ext cx="385447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385606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85606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792961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2822603" cy="72074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14356"/>
            <a:ext cx="4926040" cy="541180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10" y="1500174"/>
            <a:ext cx="2822603" cy="46259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57231"/>
            <a:ext cx="5486400" cy="3870343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99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42938" y="274638"/>
            <a:ext cx="79295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42938" y="1600200"/>
            <a:ext cx="78581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B590338-A7CD-40BF-A780-C03FB97B52EA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D60093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D60093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D60093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D60093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D60093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D60093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D60093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D60093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D60093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457200"/>
            <a:ext cx="7929562" cy="99060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9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</a:t>
            </a:r>
            <a:r>
              <a:rPr lang="ru-RU" sz="9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ОБРАЗОВАТЕЛЬНОЕ</a:t>
            </a:r>
            <a:br>
              <a:rPr lang="ru-RU" sz="9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9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УЧРЕЖДЕНИЕ«ДЕТСКИЙ САД КОМБИНИРОВАННОГО ВИДА №5 «ЗОЛОТАЯ РЫБКА» г. ЩЁЛКИНО»</a:t>
            </a:r>
            <a:br>
              <a:rPr lang="ru-RU" sz="9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ЛЕНИНСКОГО </a:t>
            </a:r>
            <a:r>
              <a:rPr lang="ru-RU" sz="9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РАЙОНА РЕСПУБЛИКИ КРЫМ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38" y="1752600"/>
            <a:ext cx="7858125" cy="4800600"/>
          </a:xfrm>
        </p:spPr>
        <p:txBody>
          <a:bodyPr/>
          <a:lstStyle/>
          <a:p>
            <a:r>
              <a:rPr lang="ru-RU" sz="2400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br>
              <a:rPr lang="ru-RU" sz="2400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          « Поисково исследовательская деятельность</a:t>
            </a:r>
            <a:r>
              <a:rPr lang="ru-RU" sz="240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400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как средство  развития</a:t>
            </a:r>
            <a:br>
              <a:rPr lang="ru-RU" sz="240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     познавательной </a:t>
            </a:r>
            <a:r>
              <a:rPr lang="ru-RU" sz="240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активности детей »</a:t>
            </a:r>
            <a:br>
              <a:rPr lang="ru-RU" sz="240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</a:t>
            </a: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Презентацию </a:t>
            </a:r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выполнила :</a:t>
            </a:r>
          </a:p>
          <a:p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</a:t>
            </a: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Романюк Н.Ю.</a:t>
            </a:r>
          </a:p>
          <a:p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</a:t>
            </a: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воспитатель средней    группы </a:t>
            </a: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№</a:t>
            </a:r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1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=2018г.</a:t>
            </a:r>
            <a: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000" dirty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088867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381000"/>
            <a:ext cx="7929562" cy="1371600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«Как мы лук растили…!»</a:t>
            </a:r>
            <a:br>
              <a:rPr lang="ru-RU" sz="28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 наблюдения за ростом лука, исследования .., экспериментирование с водой , землей…)              =Февраль=</a:t>
            </a:r>
            <a:endParaRPr lang="ru-RU" sz="1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2" r="5101" b="3940"/>
          <a:stretch/>
        </p:blipFill>
        <p:spPr>
          <a:xfrm rot="293204">
            <a:off x="4815231" y="1694968"/>
            <a:ext cx="41148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6" r="5398"/>
          <a:stretch/>
        </p:blipFill>
        <p:spPr>
          <a:xfrm rot="21252671">
            <a:off x="328055" y="1655063"/>
            <a:ext cx="4225391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5" t="15428"/>
          <a:stretch/>
        </p:blipFill>
        <p:spPr>
          <a:xfrm rot="21253064">
            <a:off x="170607" y="3984315"/>
            <a:ext cx="5105400" cy="2661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7" t="15743" r="22831" b="15663"/>
          <a:stretch/>
        </p:blipFill>
        <p:spPr>
          <a:xfrm rot="275500">
            <a:off x="5486400" y="4191000"/>
            <a:ext cx="3429000" cy="2248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204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457200"/>
            <a:ext cx="7929562" cy="96043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« Качества материалов…»</a:t>
            </a:r>
            <a:b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 -новогодние игрушки, мишура ;-посуда…)      =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екабрь—январь=</a:t>
            </a:r>
            <a:endParaRPr lang="ru-RU" sz="1600" dirty="0">
              <a:solidFill>
                <a:srgbClr val="CC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9" t="28140" r="10559"/>
          <a:stretch/>
        </p:blipFill>
        <p:spPr>
          <a:xfrm rot="21319786">
            <a:off x="444219" y="1529020"/>
            <a:ext cx="3886200" cy="2338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" r="19292"/>
          <a:stretch/>
        </p:blipFill>
        <p:spPr>
          <a:xfrm rot="364968">
            <a:off x="4588145" y="1435601"/>
            <a:ext cx="4216963" cy="249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0" t="9607"/>
          <a:stretch/>
        </p:blipFill>
        <p:spPr>
          <a:xfrm rot="21223183">
            <a:off x="445150" y="4030139"/>
            <a:ext cx="4036539" cy="2664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0" t="17945" r="708" b="1"/>
          <a:stretch/>
        </p:blipFill>
        <p:spPr>
          <a:xfrm rot="621582">
            <a:off x="4634061" y="4145276"/>
            <a:ext cx="4096089" cy="2543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702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Снег..,какой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он ?» , «Что такое лёд?»,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        «Почему дождь идет?..»</a:t>
            </a:r>
            <a:r>
              <a:rPr lang="ru-RU" sz="1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=февраль, май=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5"/>
          <a:stretch/>
        </p:blipFill>
        <p:spPr>
          <a:xfrm>
            <a:off x="152400" y="1265950"/>
            <a:ext cx="4800600" cy="2566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5" r="26814"/>
          <a:stretch/>
        </p:blipFill>
        <p:spPr>
          <a:xfrm>
            <a:off x="5029200" y="1358703"/>
            <a:ext cx="3733799" cy="249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7" t="1426" r="4513" b="8427"/>
          <a:stretch/>
        </p:blipFill>
        <p:spPr>
          <a:xfrm>
            <a:off x="228600" y="3945541"/>
            <a:ext cx="4038600" cy="2595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7" t="3314" r="9557" b="1347"/>
          <a:stretch/>
        </p:blipFill>
        <p:spPr>
          <a:xfrm>
            <a:off x="4419600" y="3977235"/>
            <a:ext cx="4495799" cy="2532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6970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              «Что нужно растениям для роста?»</a:t>
            </a:r>
            <a:r>
              <a:rPr lang="ru-RU" sz="1800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=март, апрель=</a:t>
            </a:r>
            <a:endParaRPr lang="ru-RU" sz="1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1" r="2631" b="7236"/>
          <a:stretch/>
        </p:blipFill>
        <p:spPr>
          <a:xfrm>
            <a:off x="1981200" y="3886200"/>
            <a:ext cx="5105400" cy="2528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6" r="13539"/>
          <a:stretch/>
        </p:blipFill>
        <p:spPr>
          <a:xfrm rot="21429432">
            <a:off x="381000" y="1273989"/>
            <a:ext cx="3886200" cy="2647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5" t="14326" r="4514" b="3550"/>
          <a:stretch/>
        </p:blipFill>
        <p:spPr>
          <a:xfrm rot="210529">
            <a:off x="4724400" y="1151765"/>
            <a:ext cx="4191001" cy="2770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4401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                  «   Где живет воздух?  »                </a:t>
            </a:r>
            <a:r>
              <a:rPr lang="ru-RU" sz="1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март , май  =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5" b="13826"/>
          <a:stretch/>
        </p:blipFill>
        <p:spPr>
          <a:xfrm rot="21303269">
            <a:off x="457200" y="1219200"/>
            <a:ext cx="3962400" cy="2285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8" b="4651"/>
          <a:stretch/>
        </p:blipFill>
        <p:spPr>
          <a:xfrm rot="367556">
            <a:off x="4572000" y="1219201"/>
            <a:ext cx="4038600" cy="2362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" r="12124" b="7011"/>
          <a:stretch/>
        </p:blipFill>
        <p:spPr>
          <a:xfrm>
            <a:off x="1714290" y="3478226"/>
            <a:ext cx="5486400" cy="3354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9633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274638"/>
            <a:ext cx="7929562" cy="1325562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« Приготовим лекарственный отвар »</a:t>
            </a:r>
            <a:br>
              <a:rPr lang="ru-RU" sz="24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(свойства лекарственных растений ,отваров , воды..)     =май=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5" r="7883"/>
          <a:stretch/>
        </p:blipFill>
        <p:spPr>
          <a:xfrm rot="439000">
            <a:off x="4863857" y="1558647"/>
            <a:ext cx="3810000" cy="2433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8" r="1770"/>
          <a:stretch/>
        </p:blipFill>
        <p:spPr>
          <a:xfrm rot="21081115">
            <a:off x="432296" y="1581774"/>
            <a:ext cx="3832589" cy="2482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" t="10236" r="1858" b="4651"/>
          <a:stretch/>
        </p:blipFill>
        <p:spPr>
          <a:xfrm>
            <a:off x="1676400" y="3962400"/>
            <a:ext cx="54864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5827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219200"/>
            <a:ext cx="2822603" cy="1219200"/>
          </a:xfrm>
        </p:spPr>
        <p:txBody>
          <a:bodyPr/>
          <a:lstStyle/>
          <a:p>
            <a:r>
              <a:rPr lang="ru-RU" sz="2400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«Кто свой домик на себе носит?..»   </a:t>
            </a:r>
            <a:endParaRPr lang="ru-RU" sz="2400" i="1" dirty="0">
              <a:solidFill>
                <a:srgbClr val="CC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581400" y="838200"/>
            <a:ext cx="4926013" cy="2770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410200" y="4191000"/>
            <a:ext cx="3581400" cy="1935163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« Кто такая листовертка?...»</a:t>
            </a:r>
            <a:br>
              <a:rPr lang="ru-RU" sz="28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=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май =</a:t>
            </a:r>
            <a:endParaRPr lang="ru-RU" sz="1600" dirty="0">
              <a:solidFill>
                <a:srgbClr val="CC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6" r="6991"/>
          <a:stretch/>
        </p:blipFill>
        <p:spPr>
          <a:xfrm>
            <a:off x="441690" y="3505200"/>
            <a:ext cx="458751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5229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457200"/>
            <a:ext cx="7929562" cy="1524000"/>
          </a:xfrm>
        </p:spPr>
        <p:txBody>
          <a:bodyPr/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« Веселые насекомые ..»  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 наблюдения за насекомыми, использование природных и искусственных материалов  в  совместной с родителями изо деятельности..)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  май =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4" r="12001" b="9420"/>
          <a:stretch/>
        </p:blipFill>
        <p:spPr>
          <a:xfrm rot="21362233">
            <a:off x="106471" y="1587109"/>
            <a:ext cx="4114800" cy="2404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" t="5988" r="6372" b="9843"/>
          <a:stretch/>
        </p:blipFill>
        <p:spPr>
          <a:xfrm>
            <a:off x="3581400" y="3581400"/>
            <a:ext cx="5257800" cy="3208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1849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-76200"/>
            <a:ext cx="8534400" cy="4876800"/>
          </a:xfrm>
        </p:spPr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Каждая минута общения с ребенком обогащает его, формирует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личность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-Признавайте </a:t>
            </a:r>
            <a:r>
              <a:rPr lang="ru-RU" sz="2400" b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за ним право на собственную точку </a:t>
            </a:r>
            <a: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зрения!                             -Поддерживайте </a:t>
            </a:r>
            <a:r>
              <a:rPr lang="ru-RU" sz="2400" b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познавательный интерес </a:t>
            </a:r>
            <a: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детей!</a:t>
            </a:r>
            <a:b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-Поощряйте </a:t>
            </a:r>
            <a:r>
              <a:rPr lang="ru-RU" sz="2400" b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их стремление узнавать новое, </a:t>
            </a:r>
            <a: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самостоятельно </a:t>
            </a:r>
            <a:r>
              <a:rPr lang="ru-RU" sz="2400" b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выяснить </a:t>
            </a:r>
            <a: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непонятное!</a:t>
            </a:r>
            <a:b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-Способствуйте желанию </a:t>
            </a:r>
            <a:r>
              <a:rPr lang="ru-RU" sz="2400" b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вникнуть в сущность предметов, явлений, </a:t>
            </a:r>
            <a: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действительности !</a:t>
            </a:r>
            <a:b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результат не заставит себя долго ждать!!!</a:t>
            </a:r>
            <a:r>
              <a:rPr lang="ru-RU" sz="2400" b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CC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1"/>
          <a:stretch/>
        </p:blipFill>
        <p:spPr bwMode="auto">
          <a:xfrm>
            <a:off x="4495800" y="4038600"/>
            <a:ext cx="3657600" cy="2495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4792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274638"/>
            <a:ext cx="7929562" cy="1630362"/>
          </a:xfrm>
        </p:spPr>
        <p:txBody>
          <a:bodyPr/>
          <a:lstStyle/>
          <a:p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256" y="2192732"/>
            <a:ext cx="3883489" cy="334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274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895600"/>
            <a:ext cx="4333875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38" y="228600"/>
            <a:ext cx="7929562" cy="2971800"/>
          </a:xfrm>
        </p:spPr>
        <p:txBody>
          <a:bodyPr/>
          <a:lstStyle/>
          <a:p>
            <a:r>
              <a:rPr lang="ru-RU" sz="2400" b="1" i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Исследовательская </a:t>
            </a:r>
            <a:r>
              <a:rPr lang="ru-RU" sz="24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активность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естественное 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состояние ребёнка, он настроен на познание окружающего мира. 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изучает всё как может и чем может – глазами, руками, языком, носом и радуется даже самому маленькому открытию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2" name="Объект 1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6057866"/>
              </p:ext>
            </p:extLst>
          </p:nvPr>
        </p:nvGraphicFramePr>
        <p:xfrm>
          <a:off x="1447800" y="3124200"/>
          <a:ext cx="4419600" cy="296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Диаграмма" r:id="rId4" imgW="5248143" imgH="3524310" progId="MSGraph.Chart.8">
                  <p:embed followColorScheme="full"/>
                </p:oleObj>
              </mc:Choice>
              <mc:Fallback>
                <p:oleObj name="Диаграмма" r:id="rId4" imgW="5248143" imgH="352431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47800" y="3124200"/>
                        <a:ext cx="4419600" cy="2967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Задачи поисково исследовательской деятельности:</a:t>
            </a:r>
            <a:endParaRPr lang="ru-RU" sz="2400" b="1" i="1" dirty="0">
              <a:solidFill>
                <a:srgbClr val="CC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38" y="1143000"/>
            <a:ext cx="7858125" cy="4983163"/>
          </a:xfrm>
        </p:spPr>
        <p:txBody>
          <a:bodyPr/>
          <a:lstStyle/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*Поддержание интереса дошкольников к окружающей среде, удовлетворение детской любознательности.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*Развитие у детей познавательных способностей (анализ, синтез, классификация, сравнение, обобщение).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*Развитие мышления, речи – суждений в процессе познавательно – исследовательской деятельности: в выдвижении предположений, отборе способов проверки, достижении результата, их интерпретации и применении в деятельности.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стремления сохранять и оберегать природный мир, видеть его красоту, следовать доступным экологическим правилам в деятельности и поведении.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*Формирование опыта выполнения правил техники безопасности при проведении опытов и экспериментов.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*Создание максимальных условий для развития познавательной активности в процессе экспериментирования.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8442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381000"/>
            <a:ext cx="7929562" cy="2057400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 Темы поисково исследовательской деятельности с   детьми средней  группы №12    </a:t>
            </a:r>
            <a:r>
              <a:rPr lang="ru-RU" sz="16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(2017-2018 </a:t>
            </a:r>
            <a:r>
              <a:rPr lang="ru-RU" sz="1600" b="1" dirty="0" err="1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г.г</a:t>
            </a:r>
            <a:r>
              <a:rPr lang="ru-RU" sz="16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r>
              <a:rPr lang="ru-RU" sz="24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« Волшебные краски »</a:t>
            </a:r>
            <a:br>
              <a:rPr lang="ru-RU" sz="2800" b="1" i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 смешивание цветов, получение новых оттенков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…)   </a:t>
            </a:r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октябрь, ноябрь </a:t>
            </a:r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38"/>
          <a:stretch/>
        </p:blipFill>
        <p:spPr>
          <a:xfrm rot="354501">
            <a:off x="230044" y="4247774"/>
            <a:ext cx="4191000" cy="2459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06" t="17315" r="11836" b="36588"/>
          <a:stretch/>
        </p:blipFill>
        <p:spPr>
          <a:xfrm>
            <a:off x="1676400" y="1828800"/>
            <a:ext cx="56388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144" r="1827" b="17194"/>
          <a:stretch/>
        </p:blipFill>
        <p:spPr bwMode="auto">
          <a:xfrm rot="20968333">
            <a:off x="4702985" y="4171465"/>
            <a:ext cx="4267200" cy="22157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879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533400"/>
            <a:ext cx="7929562" cy="1066800"/>
          </a:xfrm>
        </p:spPr>
        <p:txBody>
          <a:bodyPr/>
          <a:lstStyle/>
          <a:p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-Эксперименты с натуральными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соками..                                                   </a:t>
            </a:r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-Окрашивание  тканей соками,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красками..</a:t>
            </a:r>
            <a:b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(качества и свойства тканей)                       </a:t>
            </a:r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=ноябрь</a:t>
            </a:r>
            <a:r>
              <a:rPr lang="ru-RU" sz="1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br>
              <a:rPr lang="ru-RU" sz="1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06981"/>
            <a:ext cx="4495800" cy="2903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998" y="1524000"/>
            <a:ext cx="4453317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3975409"/>
            <a:ext cx="4524375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55" y="4016951"/>
            <a:ext cx="4338202" cy="2492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6882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609600"/>
            <a:ext cx="7929562" cy="1143000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« Куда исчезают насекомые осенью?..» </a:t>
            </a:r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=октябрь-ноябрь=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9" b="8151"/>
          <a:stretch/>
        </p:blipFill>
        <p:spPr>
          <a:xfrm>
            <a:off x="1066800" y="1600200"/>
            <a:ext cx="6858000" cy="464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1528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274638"/>
            <a:ext cx="7929562" cy="1935162"/>
          </a:xfrm>
        </p:spPr>
        <p:txBody>
          <a:bodyPr/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  Чем отличаются сухие листья от зеленых?...»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9" r="3043" b="3391"/>
          <a:stretch/>
        </p:blipFill>
        <p:spPr>
          <a:xfrm rot="21010154">
            <a:off x="152400" y="3048000"/>
            <a:ext cx="39624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4688">
            <a:off x="4013893" y="1680111"/>
            <a:ext cx="4982434" cy="2978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5250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457200"/>
            <a:ext cx="7929562" cy="1219200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«   Тонет-не тонет!...»         </a:t>
            </a:r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=ноябрь=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эксперименты с предметами живой и неживой природы)</a:t>
            </a: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24000"/>
            <a:ext cx="8077200" cy="464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3709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990600"/>
            <a:ext cx="7929562" cy="1371600"/>
          </a:xfrm>
        </p:spPr>
        <p:txBody>
          <a:bodyPr/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 Деревья , кусты бывают разными …» 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исследование стволов, ветвей, коры)  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ноябрь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март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1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6" t="20422" r="17974" b="5249"/>
          <a:stretch/>
        </p:blipFill>
        <p:spPr>
          <a:xfrm>
            <a:off x="914400" y="1330465"/>
            <a:ext cx="3505200" cy="2110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4" t="25064" r="19933" b="12635"/>
          <a:stretch/>
        </p:blipFill>
        <p:spPr>
          <a:xfrm>
            <a:off x="4629655" y="1384412"/>
            <a:ext cx="3295145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24199"/>
            <a:ext cx="3505200" cy="2053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" r="5336"/>
          <a:stretch/>
        </p:blipFill>
        <p:spPr bwMode="auto">
          <a:xfrm>
            <a:off x="5715000" y="3192065"/>
            <a:ext cx="3352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0" b="5407"/>
          <a:stretch/>
        </p:blipFill>
        <p:spPr bwMode="auto">
          <a:xfrm>
            <a:off x="2514600" y="4375393"/>
            <a:ext cx="3928683" cy="246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96036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Тема14</Template>
  <TotalTime>840</TotalTime>
  <Words>280</Words>
  <Application>Microsoft Office PowerPoint</Application>
  <PresentationFormat>Экран (4:3)</PresentationFormat>
  <Paragraphs>32</Paragraphs>
  <Slides>19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Тема14</vt:lpstr>
      <vt:lpstr>Диаграмма</vt:lpstr>
      <vt:lpstr> МУНИЦИПАЛЬНОЕ БЮДЖЕТНОЕ ДОШКОЛЬНОЕ ОБРАЗОВАТЕЛЬНОЕ       УЧРЕЖДЕНИЕ«ДЕТСКИЙ САД КОМБИНИРОВАННОГО ВИДА №5 «ЗОЛОТАЯ РЫБКА» г. ЩЁЛКИНО»  ЛЕНИНСКОГО РАЙОНА РЕСПУБЛИКИ КРЫМ</vt:lpstr>
      <vt:lpstr>Исследовательская активность -  естественное состояние ребёнка, он настроен на познание окружающего мира.  Ребенок изучает всё как может и чем может – глазами, руками, языком, носом и радуется даже самому маленькому открытию.</vt:lpstr>
      <vt:lpstr>Задачи поисково исследовательской деятельности:</vt:lpstr>
      <vt:lpstr>  Темы поисково исследовательской деятельности с   детьми средней  группы №12    (2017-2018 г.г.): « Волшебные краски » ( смешивание цветов, получение новых оттенков…)   = октябрь, ноябрь =  </vt:lpstr>
      <vt:lpstr>-Эксперименты с натуральными соками..                                                   -Окрашивание  тканей соками, красками..                                (качества и свойства тканей)                       =ноябрь= </vt:lpstr>
      <vt:lpstr> « Куда исчезают насекомые осенью?..» =октябрь-ноябрь=</vt:lpstr>
      <vt:lpstr>«  Чем отличаются сухие листья от зеленых?...»</vt:lpstr>
      <vt:lpstr>      «   Тонет-не тонет!...»         =ноябрь= (эксперименты с предметами живой и неживой природы)</vt:lpstr>
      <vt:lpstr>« Деревья , кусты бывают разными …»           ( исследование стволов, ветвей, коры)   = ноябрь, март =                                                                  </vt:lpstr>
      <vt:lpstr>«Как мы лук растили…!»  ( наблюдения за ростом лука, исследования .., экспериментирование с водой , землей…)              =Февраль=</vt:lpstr>
      <vt:lpstr>« Качества материалов…»                   ( -новогодние игрушки, мишура ;-посуда…)      = декабрь—январь=</vt:lpstr>
      <vt:lpstr>«Снег..,какой он ?» , «Что такое лёд?»,                          «Почему дождь идет?..»                             =февраль, май=</vt:lpstr>
      <vt:lpstr>               «Что нужно растениям для роста?»   =март, апрель=</vt:lpstr>
      <vt:lpstr>                   «   Где живет воздух?  »                =  март , май  =</vt:lpstr>
      <vt:lpstr>« Приготовим лекарственный отвар »          (свойства лекарственных растений ,отваров , воды..)     =май=</vt:lpstr>
      <vt:lpstr>«Кто свой домик на себе носит?..»   </vt:lpstr>
      <vt:lpstr> « Веселые насекомые ..»                 ( наблюдения за насекомыми, использование природных и искусственных материалов  в  совместной с родителями изо деятельности..)                                                                                       =  май =</vt:lpstr>
      <vt:lpstr>Каждая минута общения с ребенком обогащает его, формирует личность.    -Признавайте за ним право на собственную точку зрения!                             -Поддерживайте познавательный интерес детей! -Поощряйте их стремление узнавать новое,  самостоятельно выяснить непонятное! -Способствуйте желанию вникнуть в сущность предметов, явлений, действительности !  И результат не заставит себя долго ждать!!!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Экспериментально-исследовательская деятельность детей </dc:title>
  <dc:creator>Земляничка</dc:creator>
  <cp:lastModifiedBy>вова</cp:lastModifiedBy>
  <cp:revision>76</cp:revision>
  <dcterms:created xsi:type="dcterms:W3CDTF">2007-11-11T22:15:24Z</dcterms:created>
  <dcterms:modified xsi:type="dcterms:W3CDTF">2018-05-21T13:13:24Z</dcterms:modified>
</cp:coreProperties>
</file>