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326" r:id="rId2"/>
    <p:sldId id="385" r:id="rId3"/>
    <p:sldId id="371" r:id="rId4"/>
    <p:sldId id="257" r:id="rId5"/>
    <p:sldId id="258" r:id="rId6"/>
    <p:sldId id="290" r:id="rId7"/>
    <p:sldId id="282" r:id="rId8"/>
    <p:sldId id="289" r:id="rId9"/>
    <p:sldId id="259" r:id="rId10"/>
    <p:sldId id="339" r:id="rId11"/>
    <p:sldId id="329" r:id="rId12"/>
    <p:sldId id="263" r:id="rId13"/>
    <p:sldId id="388" r:id="rId14"/>
    <p:sldId id="389" r:id="rId15"/>
    <p:sldId id="390" r:id="rId16"/>
    <p:sldId id="391" r:id="rId17"/>
    <p:sldId id="392" r:id="rId18"/>
    <p:sldId id="288" r:id="rId19"/>
    <p:sldId id="386" r:id="rId20"/>
    <p:sldId id="333" r:id="rId21"/>
    <p:sldId id="384" r:id="rId2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3C1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78413" autoAdjust="0"/>
  </p:normalViewPr>
  <p:slideViewPr>
    <p:cSldViewPr>
      <p:cViewPr varScale="1">
        <p:scale>
          <a:sx n="80" d="100"/>
          <a:sy n="80" d="100"/>
        </p:scale>
        <p:origin x="108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E11118-F4FA-4931-9784-A416C473BFF4}" type="datetimeFigureOut">
              <a:rPr lang="ru-RU" smtClean="0"/>
              <a:pPr/>
              <a:t>08.04.2019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EA92E6-168E-41EE-A83F-1A3A3D37302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42530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0B53A0D-3B46-423A-84A8-8B8F271CB137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40217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EA92E6-168E-41EE-A83F-1A3A3D373024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3511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4DF073-286A-40BD-AEF9-8E9B2A1FCE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82E946-CAEC-497F-907C-F77D26D65C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CC938F-ADE9-43ED-B4DF-E4A2B6E5D0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F2154C-9479-4AC8-AAD3-0ECDB54E08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8DF808-E8BE-44E0-87D9-196A9B03C6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B0A47A-EBD3-4195-AC25-3316DC4A3E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51F493-CB4D-4244-BF01-5A3FF82304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1B9D79-5251-48BF-9555-AC106C237E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1DF5FD-2CDC-4EF2-BE1F-17D1B5713E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C56E89-6B35-4F2C-9821-41F06A3CB4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88663C-3224-4BEC-BF3E-EB00C7D5F9C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1F2ED0D8-7BBD-421E-953C-1A5F7AEE89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psyjournals.ru/files/19475/Kids.png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hyperlink" Target="http://mygalery.ru/upload/users/46af2280b62c9cda57c799e3484cc389.jpg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://festival.1september.ru/articles/590433/img3.jp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://orc.zouo.ru/assets/gallery/%C8%CE.jpg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467544" y="253970"/>
            <a:ext cx="741682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Муниципальное бюджетное дошкольное учреждение «Детский сад комбинированного вида №5 «Золотая рыбка» г. </a:t>
            </a:r>
            <a:r>
              <a:rPr kumimoji="0" lang="ru-RU" sz="1600" b="1" u="none" strike="noStrike" cap="none" normalizeH="0" baseline="0" dirty="0" err="1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Щёлкино</a:t>
            </a:r>
            <a:r>
              <a:rPr kumimoji="0" lang="ru-RU" sz="1600" b="1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1600" b="1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24388" y="1499412"/>
            <a:ext cx="856895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«Инклюзивное образование в современном ДОУ»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8"/>
          <p:cNvSpPr>
            <a:spLocks noChangeArrowheads="1"/>
          </p:cNvSpPr>
          <p:nvPr/>
        </p:nvSpPr>
        <p:spPr bwMode="auto">
          <a:xfrm>
            <a:off x="4430257" y="2837187"/>
            <a:ext cx="4573016" cy="1969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ru-RU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Предоставьте </a:t>
            </a:r>
            <a:r>
              <a:rPr lang="ru-RU" sz="16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каждому человеку все те права</a:t>
            </a:r>
            <a:r>
              <a:rPr lang="ru-RU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ru-RU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которыми бы вы хотели обладать </a:t>
            </a:r>
            <a:r>
              <a:rPr lang="ru-RU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сами».</a:t>
            </a:r>
            <a:endParaRPr lang="ru-RU" sz="16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                                 Роберт </a:t>
            </a:r>
            <a:r>
              <a:rPr lang="ru-RU" sz="1600" b="1" i="1" dirty="0" err="1">
                <a:latin typeface="Times New Roman" pitchFamily="18" charset="0"/>
                <a:cs typeface="Times New Roman" pitchFamily="18" charset="0"/>
              </a:rPr>
              <a:t>Ингерсолли</a:t>
            </a:r>
            <a:endParaRPr lang="ru-RU" sz="16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8"/>
          <p:cNvSpPr>
            <a:spLocks noChangeArrowheads="1"/>
          </p:cNvSpPr>
          <p:nvPr/>
        </p:nvSpPr>
        <p:spPr bwMode="auto">
          <a:xfrm>
            <a:off x="5148064" y="6309320"/>
            <a:ext cx="187220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г.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Щёлкино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2019.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5497" y="3097499"/>
            <a:ext cx="3954760" cy="335631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1052736"/>
            <a:ext cx="8604448" cy="2769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eaLnBrk="0" hangingPunct="0">
              <a:buFont typeface="Wingdings" panose="05000000000000000000" pitchFamily="2" charset="2"/>
              <a:buChar char="Ø"/>
            </a:pP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эволюционности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поэтапности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развития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инклюзивной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практики;</a:t>
            </a:r>
          </a:p>
          <a:p>
            <a:pPr marL="285750" indent="-285750" eaLnBrk="0" hangingPunct="0">
              <a:buFont typeface="Wingdings" panose="05000000000000000000" pitchFamily="2" charset="2"/>
              <a:buChar char="Ø"/>
            </a:pPr>
            <a:r>
              <a:rPr lang="ru-RU" sz="1600" dirty="0" smtClean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индивидуального  и междисциплинарного подхода.</a:t>
            </a:r>
          </a:p>
          <a:p>
            <a:pPr marL="285750" indent="-285750" eaLnBrk="0" hangingPunct="0">
              <a:buFont typeface="Wingdings" panose="05000000000000000000" pitchFamily="2" charset="2"/>
              <a:buChar char="Ø"/>
            </a:pPr>
            <a:r>
              <a:rPr lang="ru-RU" sz="1600" dirty="0" smtClean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вариативной </a:t>
            </a:r>
            <a:r>
              <a:rPr lang="ru-RU" sz="1600" dirty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развивающей </a:t>
            </a:r>
            <a:r>
              <a:rPr lang="ru-RU" sz="1600" dirty="0" smtClean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среды и </a:t>
            </a:r>
            <a:r>
              <a:rPr lang="ru-RU" sz="1600" dirty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методической базы обучения и </a:t>
            </a:r>
            <a:r>
              <a:rPr lang="ru-RU" sz="1600" dirty="0" smtClean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воспитания.</a:t>
            </a:r>
          </a:p>
          <a:p>
            <a:pPr marL="285750" indent="-285750" eaLnBrk="0" hangingPunct="0">
              <a:buFont typeface="Wingdings" panose="05000000000000000000" pitchFamily="2" charset="2"/>
              <a:buChar char="Ø"/>
            </a:pPr>
            <a:r>
              <a:rPr lang="ru-RU" sz="1600" dirty="0" smtClean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модульной </a:t>
            </a:r>
            <a:r>
              <a:rPr lang="ru-RU" sz="1600" dirty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организации образовательных </a:t>
            </a:r>
            <a:r>
              <a:rPr lang="ru-RU" sz="1600" dirty="0" smtClean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программ.</a:t>
            </a:r>
          </a:p>
          <a:p>
            <a:pPr marL="285750" indent="-285750" eaLnBrk="0" hangingPunct="0">
              <a:buFont typeface="Wingdings" panose="05000000000000000000" pitchFamily="2" charset="2"/>
              <a:buChar char="Ø"/>
            </a:pPr>
            <a:r>
              <a:rPr lang="ru-RU" sz="1600" dirty="0" smtClean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самостоятельной </a:t>
            </a:r>
            <a:r>
              <a:rPr lang="ru-RU" sz="1600" dirty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активности </a:t>
            </a:r>
            <a:r>
              <a:rPr lang="ru-RU" sz="1600" dirty="0" smtClean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ребенка- </a:t>
            </a:r>
            <a:r>
              <a:rPr lang="ru-RU" sz="1400" i="1" dirty="0" smtClean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индивидуализация и социальное взаимодействие;</a:t>
            </a:r>
          </a:p>
          <a:p>
            <a:pPr marL="285750" indent="-285750" eaLnBrk="0" hangingPunct="0">
              <a:buFont typeface="Wingdings" panose="05000000000000000000" pitchFamily="2" charset="2"/>
              <a:buChar char="Ø"/>
            </a:pPr>
            <a:r>
              <a:rPr lang="ru-RU" sz="1600" dirty="0" smtClean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семейно- </a:t>
            </a:r>
            <a:r>
              <a:rPr lang="ru-RU" sz="1600" dirty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ориентированного сопровождения партнерское взаимодействие с </a:t>
            </a:r>
            <a:r>
              <a:rPr lang="ru-RU" sz="1600" dirty="0" smtClean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семьей.</a:t>
            </a:r>
          </a:p>
          <a:p>
            <a:pPr marL="285750" indent="-285750" eaLnBrk="0" hangingPunct="0">
              <a:buFont typeface="Wingdings" panose="05000000000000000000" pitchFamily="2" charset="2"/>
              <a:buChar char="Ø"/>
            </a:pPr>
            <a:r>
              <a:rPr lang="ru-RU" sz="1600" dirty="0" smtClean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динамического </a:t>
            </a:r>
            <a:r>
              <a:rPr lang="ru-RU" sz="1600" dirty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развития образовательной модели детского </a:t>
            </a:r>
            <a:r>
              <a:rPr lang="ru-RU" sz="1600" dirty="0" smtClean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сада.</a:t>
            </a:r>
          </a:p>
          <a:p>
            <a:pPr marL="285750" indent="-285750" eaLnBrk="0" hangingPunct="0">
              <a:buFont typeface="Wingdings" panose="05000000000000000000" pitchFamily="2" charset="2"/>
              <a:buChar char="Ø"/>
            </a:pPr>
            <a:r>
              <a:rPr lang="ru-RU" sz="1600" dirty="0" smtClean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активного </a:t>
            </a:r>
            <a:r>
              <a:rPr lang="ru-RU" sz="1600" dirty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включения всех участников образовательного процесса </a:t>
            </a:r>
          </a:p>
          <a:p>
            <a:pPr marL="285750" indent="-285750" eaLnBrk="0" hangingPunct="0">
              <a:buFont typeface="Wingdings" panose="05000000000000000000" pitchFamily="2" charset="2"/>
              <a:buChar char="Ø"/>
            </a:pP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природособразности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образования  -</a:t>
            </a:r>
            <a:r>
              <a:rPr lang="ru-RU" sz="1400" i="1" dirty="0" smtClean="0">
                <a:latin typeface="Times New Roman" pitchFamily="18" charset="0"/>
                <a:cs typeface="Times New Roman" pitchFamily="18" charset="0"/>
              </a:rPr>
              <a:t>соответствие </a:t>
            </a:r>
            <a:r>
              <a:rPr lang="ru-RU" sz="1400" i="1" dirty="0">
                <a:latin typeface="Times New Roman" pitchFamily="18" charset="0"/>
                <a:cs typeface="Times New Roman" pitchFamily="18" charset="0"/>
              </a:rPr>
              <a:t>содержания, приемов и методов обучения и воспитания возможностям и потребностям ребенка </a:t>
            </a:r>
          </a:p>
          <a:p>
            <a:pPr marL="285750" indent="-285750" eaLnBrk="0" hangingPunct="0">
              <a:buFont typeface="Wingdings" panose="05000000000000000000" pitchFamily="2" charset="2"/>
              <a:buChar char="Ø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системности и непрерывности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75656" y="476672"/>
            <a:ext cx="270779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Принципы инклюзии</a:t>
            </a:r>
            <a:endParaRPr lang="ru-RU" sz="20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355976" y="4437112"/>
            <a:ext cx="4716016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spcAft>
                <a:spcPts val="0"/>
              </a:spcAft>
            </a:pP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Реализация </a:t>
            </a:r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принципа </a:t>
            </a:r>
            <a:r>
              <a:rPr lang="ru-RU" sz="16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мультидисциплинарности</a:t>
            </a:r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будет обеспечена  созданием команды   специалистов, осуществляющей «сопровождение»  всех субъектов образовательной     деятельности </a:t>
            </a:r>
            <a:endParaRPr lang="ru-RU" sz="16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eaLnBrk="0" hangingPunct="0">
              <a:spcAft>
                <a:spcPts val="0"/>
              </a:spcAft>
            </a:pPr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 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родителей, педагогов, детей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endParaRPr lang="ru-RU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628" y="3920771"/>
            <a:ext cx="3785529" cy="2604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504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3"/>
          <p:cNvSpPr>
            <a:spLocks noChangeArrowheads="1"/>
          </p:cNvSpPr>
          <p:nvPr/>
        </p:nvSpPr>
        <p:spPr bwMode="auto">
          <a:xfrm>
            <a:off x="682081" y="1196752"/>
            <a:ext cx="8208912" cy="16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Инклюзивное (включающее)  образование – это шаг на пути достижения конечной цели – создание включающего общества, которое позволит всем детям и взрослым, независимо от пола, возраста, этнической принадлежности, способностей, наличия или отсутствия нарушений развития и ВИЧ-инфекции, участвовать в жизни общества и вносить в нее свой вклад. В таком обществе отличия уважаются и ценятся…» </a:t>
            </a:r>
            <a:r>
              <a:rPr lang="ru-RU" sz="1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Д.А</a:t>
            </a:r>
            <a:r>
              <a:rPr lang="ru-RU" sz="1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Медведев </a:t>
            </a: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682081" y="4416206"/>
            <a:ext cx="387774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0" hangingPunct="0">
              <a:tabLst>
                <a:tab pos="4314825" algn="l"/>
              </a:tabLst>
            </a:pPr>
            <a:r>
              <a:rPr lang="ru-RU" sz="1600" b="1" i="1" dirty="0" smtClean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«…Из </a:t>
            </a:r>
            <a:r>
              <a:rPr lang="ru-RU" sz="1600" b="1" i="1" dirty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того, как общество относится к инвалидам </a:t>
            </a:r>
            <a:r>
              <a:rPr lang="ru-RU" sz="1600" b="1" i="1" dirty="0" smtClean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делают </a:t>
            </a:r>
            <a:r>
              <a:rPr lang="ru-RU" sz="1600" b="1" i="1" dirty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выводы о том, насколько оно </a:t>
            </a:r>
            <a:r>
              <a:rPr lang="ru-RU" sz="1600" b="1" i="1" dirty="0" smtClean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цивилизовано.</a:t>
            </a:r>
          </a:p>
          <a:p>
            <a:pPr eaLnBrk="0" hangingPunct="0">
              <a:tabLst>
                <a:tab pos="4314825" algn="l"/>
              </a:tabLst>
            </a:pPr>
            <a:r>
              <a:rPr lang="ru-RU" sz="1600" b="1" i="1" dirty="0" smtClean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И </a:t>
            </a:r>
            <a:r>
              <a:rPr lang="ru-RU" sz="1600" b="1" i="1" dirty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России здесь есть чему </a:t>
            </a:r>
            <a:r>
              <a:rPr lang="ru-RU" sz="1600" b="1" i="1" dirty="0" smtClean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учиться…»</a:t>
            </a:r>
          </a:p>
          <a:p>
            <a:pPr eaLnBrk="0" hangingPunct="0">
              <a:tabLst>
                <a:tab pos="4314825" algn="l"/>
              </a:tabLst>
            </a:pPr>
            <a:r>
              <a:rPr lang="ru-RU" sz="1600" b="1" i="1" dirty="0" smtClean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В.В</a:t>
            </a:r>
            <a:r>
              <a:rPr lang="ru-RU" sz="1600" b="1" i="1" dirty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r>
              <a:rPr lang="ru-RU" sz="1600" b="1" i="1" dirty="0" smtClean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Путин </a:t>
            </a:r>
            <a:endParaRPr lang="ru-RU" b="1" dirty="0">
              <a:solidFill>
                <a:srgbClr val="7030A0"/>
              </a:solidFill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60032" y="3284984"/>
            <a:ext cx="4104118" cy="30780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407398" y="4339326"/>
            <a:ext cx="473660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tabLst>
                <a:tab pos="2970213" algn="ctr"/>
              </a:tabLst>
            </a:pP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Педагогического характера:</a:t>
            </a:r>
            <a:endParaRPr lang="ru-RU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buFont typeface="Wingdings" pitchFamily="2" charset="2"/>
              <a:buChar char="§"/>
              <a:tabLst>
                <a:tab pos="2970213" algn="ctr"/>
              </a:tabLst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рассмотрение развития каждого ребенка как уникального процесса (отказ от сравнивания детей друг с другом)</a:t>
            </a:r>
          </a:p>
          <a:p>
            <a:pPr eaLnBrk="0" hangingPunct="0">
              <a:buFont typeface="Wingdings" pitchFamily="2" charset="2"/>
              <a:buChar char="§"/>
              <a:tabLst>
                <a:tab pos="2970213" algn="ctr"/>
              </a:tabLst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активизация когнитивного развития через коммуникацию и имитацию</a:t>
            </a:r>
            <a:r>
              <a:rPr lang="ru-RU" sz="1600" dirty="0" smtClean="0">
                <a:cs typeface="Times New Roman" pitchFamily="18" charset="0"/>
              </a:rPr>
              <a:t>. </a:t>
            </a:r>
            <a:endParaRPr lang="ru-RU" sz="1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971600" y="332656"/>
            <a:ext cx="66247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tabLst>
                <a:tab pos="2970213" algn="ctr"/>
              </a:tabLst>
            </a:pPr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Преимущества инклюзивного образования </a:t>
            </a:r>
            <a: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90872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0" hangingPunct="0">
              <a:tabLst>
                <a:tab pos="2970213" algn="ctr"/>
              </a:tabLst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39552" y="984561"/>
            <a:ext cx="8352928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tabLst>
                <a:tab pos="2970213" algn="ctr"/>
              </a:tabLst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Социального характера: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0" hangingPunct="0">
              <a:buFont typeface="Arial" pitchFamily="34" charset="0"/>
              <a:buChar char="•"/>
              <a:tabLst>
                <a:tab pos="2970213" algn="ctr"/>
              </a:tabLst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развитие самостоятельности через предоставление помощи;</a:t>
            </a:r>
          </a:p>
          <a:p>
            <a:pPr eaLnBrk="0" hangingPunct="0">
              <a:buFont typeface="Arial" pitchFamily="34" charset="0"/>
              <a:buChar char="•"/>
              <a:tabLst>
                <a:tab pos="2970213" algn="ctr"/>
              </a:tabLst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обогащение коммуникативного и нравственного опыта;</a:t>
            </a:r>
          </a:p>
          <a:p>
            <a:pPr eaLnBrk="0" hangingPunct="0">
              <a:buFont typeface="Arial" pitchFamily="34" charset="0"/>
              <a:buChar char="•"/>
              <a:tabLst>
                <a:tab pos="2970213" algn="ctr"/>
              </a:tabLst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формирование толерантности, терпения, умения проявлять сочувствие  и    </a:t>
            </a:r>
          </a:p>
          <a:p>
            <a:pPr eaLnBrk="0" hangingPunct="0">
              <a:tabLst>
                <a:tab pos="2970213" algn="ctr"/>
              </a:tabLst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гуманность.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39552" y="2338778"/>
            <a:ext cx="89289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tabLst>
                <a:tab pos="2970213" algn="ctr"/>
              </a:tabLst>
            </a:pP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Психологического характера: </a:t>
            </a:r>
          </a:p>
          <a:p>
            <a:pPr eaLnBrk="0" hangingPunct="0">
              <a:buFont typeface="Wingdings" pitchFamily="2" charset="2"/>
              <a:buChar char="§"/>
              <a:tabLst>
                <a:tab pos="2970213" algn="ctr"/>
              </a:tabLst>
            </a:pP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исключения развития чувства превосходства или комплекса неполноценности</a:t>
            </a:r>
            <a:endParaRPr lang="ru-RU" sz="1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39552" y="3027668"/>
            <a:ext cx="8136904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tabLst>
                <a:tab pos="2970213" algn="ctr"/>
              </a:tabLst>
            </a:pP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Ме</a:t>
            </a:r>
            <a:r>
              <a:rPr lang="ru-RU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дицинского характера:</a:t>
            </a:r>
            <a:endParaRPr lang="ru-RU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buFont typeface="Wingdings" pitchFamily="2" charset="2"/>
              <a:buChar char="§"/>
              <a:tabLst>
                <a:tab pos="2970213" algn="ctr"/>
              </a:tabLst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подражание «здоровому» типу поведения как поведенческой норме;</a:t>
            </a:r>
          </a:p>
          <a:p>
            <a:pPr eaLnBrk="0" hangingPunct="0">
              <a:buFont typeface="Wingdings" pitchFamily="2" charset="2"/>
              <a:buChar char="§"/>
              <a:tabLst>
                <a:tab pos="2970213" algn="ctr"/>
              </a:tabLst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исключение социальной изоляции, усугубляющей патологию и   </a:t>
            </a:r>
          </a:p>
          <a:p>
            <a:pPr eaLnBrk="0" hangingPunct="0">
              <a:tabLst>
                <a:tab pos="2970213" algn="ctr"/>
              </a:tabLst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ведущей к развитию «ограниченных возможностей»;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552" y="4166441"/>
            <a:ext cx="3590056" cy="236942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363272" cy="634082"/>
          </a:xfrm>
        </p:spPr>
        <p:txBody>
          <a:bodyPr/>
          <a:lstStyle/>
          <a:p>
            <a:r>
              <a:rPr lang="ru-RU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Законодательные ресурсы</a:t>
            </a:r>
            <a:endParaRPr lang="ru-RU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1052736"/>
            <a:ext cx="8676456" cy="5562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8283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7920880" cy="562074"/>
          </a:xfrm>
        </p:spPr>
        <p:txBody>
          <a:bodyPr/>
          <a:lstStyle/>
          <a:p>
            <a:r>
              <a:rPr lang="ru-RU" sz="2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Российское законодательство </a:t>
            </a:r>
            <a:br>
              <a:rPr lang="ru-RU" sz="2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 образовании детей-инвалидов</a:t>
            </a:r>
            <a:endParaRPr lang="ru-RU" sz="2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t="27683" r="1238"/>
          <a:stretch/>
        </p:blipFill>
        <p:spPr>
          <a:xfrm>
            <a:off x="467544" y="1340768"/>
            <a:ext cx="8579296" cy="3950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22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704856" cy="706090"/>
          </a:xfrm>
        </p:spPr>
        <p:txBody>
          <a:bodyPr/>
          <a:lstStyle/>
          <a:p>
            <a:r>
              <a:rPr lang="ru-RU" sz="36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Всеобщая декларация прав человека</a:t>
            </a:r>
            <a:endParaRPr lang="ru-RU" sz="36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t="20997" r="3940"/>
          <a:stretch/>
        </p:blipFill>
        <p:spPr>
          <a:xfrm>
            <a:off x="683568" y="1124744"/>
            <a:ext cx="8352928" cy="525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39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571184" cy="634082"/>
          </a:xfrm>
        </p:spPr>
        <p:txBody>
          <a:bodyPr/>
          <a:lstStyle/>
          <a:p>
            <a:r>
              <a:rPr lang="ru-RU" sz="36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Декларация о правах инвалидов</a:t>
            </a:r>
            <a:endParaRPr lang="ru-RU" sz="36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t="12206" r="1182"/>
          <a:stretch/>
        </p:blipFill>
        <p:spPr>
          <a:xfrm>
            <a:off x="899592" y="1340768"/>
            <a:ext cx="7848872" cy="4750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394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75240" cy="634082"/>
          </a:xfrm>
        </p:spPr>
        <p:txBody>
          <a:bodyPr/>
          <a:lstStyle/>
          <a:p>
            <a:r>
              <a:rPr lang="ru-RU" sz="36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43 Конституции РФ</a:t>
            </a:r>
            <a:endParaRPr lang="ru-RU" sz="36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t="10106" r="-392"/>
          <a:stretch/>
        </p:blipFill>
        <p:spPr>
          <a:xfrm>
            <a:off x="457199" y="1124744"/>
            <a:ext cx="8686801" cy="4896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850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260648"/>
            <a:ext cx="75608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Основные </a:t>
            </a:r>
            <a:r>
              <a:rPr lang="ru-RU" sz="2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проблемы инклюзивного образования  </a:t>
            </a:r>
            <a:r>
              <a:rPr lang="ru-RU" sz="2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России</a:t>
            </a:r>
            <a:endParaRPr lang="ru-RU" sz="20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http://psyjournals.ru/files/19475/Kids.png">
            <a:hlinkClick r:id="rId3" tgtFrame="_blank"/>
          </p:cNvPr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83968" y="5013176"/>
            <a:ext cx="4392488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457295" y="980728"/>
            <a:ext cx="8435186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Несовершенная образовательно-организационная система ДОУ,  в условиях слабого 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 lvl="0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нормативно-правового 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обеспечения,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уровне документов, регламентирующих      </a:t>
            </a:r>
          </a:p>
          <a:p>
            <a:pPr lvl="0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финансовое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юридическое обеспечение образовательного процесса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слабое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методическое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обеспечение;  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ДОУ 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не готово самостоятельно оказать  им необходимую и организованную </a:t>
            </a:r>
          </a:p>
          <a:p>
            <a:pPr lvl="0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специальную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помощь; 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инклюзивное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образование требует создания психологически комфортной среды при</a:t>
            </a:r>
          </a:p>
          <a:p>
            <a:pPr lvl="0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попадании ребенка с ОВЗ  в новые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группы; 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состояние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материально-технической базы, так как  развитие инклюзии  в ДОУ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находится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 прямой зависимости от решения вопросов финансирования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пребывания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ребенка с особенностями в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ДОУ;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кадровое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обеспечение служб комплексного сопровождения детей с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ОВЗ;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недостаточная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включенность родителей в коррекционно-реабилитационный процесс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ребенка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 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ОВЗ;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культура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 освещении темы о детях с ОВЗ  и их инклюзии СМИ и </a:t>
            </a:r>
            <a:r>
              <a:rPr lang="ru-RU" sz="16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сложившийся менталитет </a:t>
            </a:r>
            <a:r>
              <a:rPr lang="ru-RU" sz="1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общественного восприятия.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980728"/>
            <a:ext cx="8579296" cy="5516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0997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t="38554" r="-1249"/>
          <a:stretch/>
        </p:blipFill>
        <p:spPr>
          <a:xfrm>
            <a:off x="457200" y="1556792"/>
            <a:ext cx="8686800" cy="410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2492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47337" y="1047155"/>
            <a:ext cx="533442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Мир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«особого» ребёнка интересен и пуглив.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Мир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«особого» ребёнка безобразен и красив. Неуклюж, порою странен, добродушен и открыт.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Мир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«особого»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ребёнка иногда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 нас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страшит…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он агрессивен? Почему он так закрыт? Почему он так испуган? Почему не говорит?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Мир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«особого» ребёнка –он закрыт от глаз чужих. Мир «особого» ребёнка -допускает лишь своих!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0649" y="3371255"/>
            <a:ext cx="4176464" cy="360040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0112" y="1268760"/>
            <a:ext cx="3384375" cy="4692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1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9" name="Picture 7" descr="&quot;&quot;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19200" y="2286000"/>
            <a:ext cx="64008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304800" y="152400"/>
            <a:ext cx="8424936" cy="1754326"/>
          </a:xfrm>
          <a:prstGeom prst="rect">
            <a:avLst/>
          </a:prstGeom>
          <a:noFill/>
          <a:ln cmpd="sng">
            <a:noFill/>
          </a:ln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B91713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Verdana" pitchFamily="34" charset="0"/>
                <a:ea typeface="Times New Roman" pitchFamily="18" charset="0"/>
              </a:rPr>
              <a:t>СПАСИБО</a:t>
            </a:r>
            <a:r>
              <a:rPr lang="ru-RU" sz="32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B91713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Verdana" pitchFamily="34" charset="0"/>
                <a:ea typeface="Times New Roman" pitchFamily="18" charset="0"/>
              </a:rPr>
              <a:t> </a:t>
            </a:r>
          </a:p>
          <a:p>
            <a:pPr algn="ctr" eaLnBrk="0" hangingPunct="0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B91713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Verdana" pitchFamily="34" charset="0"/>
                <a:ea typeface="Times New Roman" pitchFamily="18" charset="0"/>
              </a:rPr>
              <a:t>за внимание!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B91713"/>
              </a:solidFill>
              <a:effectLst>
                <a:outerShdw blurRad="50800" algn="tl" rotWithShape="0">
                  <a:srgbClr val="000000"/>
                </a:outerShdw>
              </a:effectLst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0348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24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11560" y="908720"/>
            <a:ext cx="842493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 каждым годом увеличивается число детей с ограниченными физическими и психическими </a:t>
            </a: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возможностями, поэтому вопрос об инклюзивном образовании является актуальным.</a:t>
            </a:r>
          </a:p>
          <a:p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 если для родителей нормально развивающегося ребенка детский сад - это место, где он может пообщаться, поиграть с другими детьми, интересно провести время, узнать что-то новое, то для семей, воспитывающих детей с ОВЗ, детский сад может быть местом, где их ребенок может полноценно развиваться и адаптироваться, приспосабливаться к жизни, так как построение коррекционно-развивающей программы в ДОУ обеспечивает социальную направленность педагогических воздействий и социализацию ребенка с ОВЗ. </a:t>
            </a:r>
            <a:endParaRPr lang="ru-RU" sz="1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260648"/>
            <a:ext cx="257160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Актуальность </a:t>
            </a:r>
            <a:endParaRPr lang="ru-RU" sz="2800" b="1" dirty="0">
              <a:solidFill>
                <a:srgbClr val="FFFF00"/>
              </a:solidFill>
            </a:endParaRPr>
          </a:p>
        </p:txBody>
      </p:sp>
      <p:pic>
        <p:nvPicPr>
          <p:cNvPr id="7" name="Рисунок 186" descr="http://www.alegri.ru/images/photos/medium/article168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3095675"/>
            <a:ext cx="4320480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44150930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58456" y="927010"/>
            <a:ext cx="867645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Одна из важных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проблем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образования сегодня – </a:t>
            </a:r>
            <a:r>
              <a:rPr kumimoji="0" lang="ru-RU" sz="1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развитие новых подходов к образованию лиц с особыми потребностями.  </a:t>
            </a:r>
            <a:endParaRPr lang="ru-RU" sz="1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139952" y="1628800"/>
            <a:ext cx="500404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Основа </a:t>
            </a:r>
            <a:r>
              <a:rPr lang="ru-RU" sz="1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инклюзивного </a:t>
            </a:r>
            <a:r>
              <a:rPr lang="ru-RU" sz="1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образования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  исключение  любой  дискриминации 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детей, которая обеспечивает равное отношение ко всем людям, но создает особые условия для детей, имеющих особые образовательные потребности.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39552" y="3789040"/>
            <a:ext cx="5400600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/>
            <a:r>
              <a:rPr lang="ru-RU" sz="1600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Развитие </a:t>
            </a:r>
            <a:r>
              <a:rPr lang="ru-RU" sz="1600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инклюзивного образования </a:t>
            </a:r>
            <a:r>
              <a:rPr lang="ru-RU" sz="1600" dirty="0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процесс сложный, многогранный, затрагивающий, помимо научных и методологических – социальные и административные ресурсы и требующий кардинальной перестройки современной системы образования. </a:t>
            </a:r>
            <a:r>
              <a:rPr lang="ru-RU" sz="1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</a:p>
          <a:p>
            <a:pPr eaLnBrk="0" hangingPunct="0"/>
            <a:r>
              <a:rPr lang="ru-RU" sz="1600" i="1" dirty="0" smtClean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Чем раньше начинается работа с ребенком, имеющим ОВЗ, тем выше его шансы на адаптацию и социализацию в обществе</a:t>
            </a:r>
            <a:r>
              <a:rPr lang="ru-RU" sz="1600" dirty="0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</a:p>
          <a:p>
            <a:pPr eaLnBrk="0" hangingPunct="0"/>
            <a:r>
              <a:rPr lang="ru-RU" sz="1600" dirty="0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Это обусловлено не только процессами </a:t>
            </a:r>
            <a:r>
              <a:rPr lang="ru-RU" sz="1600" dirty="0" err="1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гуманизации</a:t>
            </a:r>
            <a:r>
              <a:rPr lang="ru-RU" sz="1600" dirty="0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но и доказанной эффективностью </a:t>
            </a:r>
            <a:r>
              <a:rPr lang="ru-RU" sz="1600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1600" dirty="0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результативностью ранней коррекционно-педагогической помощи “особому” ребенку.</a:t>
            </a:r>
            <a:endParaRPr lang="ru-RU" sz="1600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411760" y="404664"/>
            <a:ext cx="197669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Проблема  </a:t>
            </a:r>
            <a:endParaRPr lang="ru-RU" sz="2800" b="1" dirty="0">
              <a:solidFill>
                <a:srgbClr val="FFFF00"/>
              </a:solidFill>
            </a:endParaRPr>
          </a:p>
        </p:txBody>
      </p:sp>
      <p:pic>
        <p:nvPicPr>
          <p:cNvPr id="10" name="Рисунок 190" descr="http://im5-tub-ru.yandex.net/i?id=133705023-45-7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4217605"/>
            <a:ext cx="2987824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9552" y="1446063"/>
            <a:ext cx="3433880" cy="1925431"/>
          </a:xfrm>
          <a:prstGeom prst="rect">
            <a:avLst/>
          </a:prstGeom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539552" y="908720"/>
            <a:ext cx="820896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1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Инклюзия</a:t>
            </a:r>
            <a:r>
              <a:rPr lang="ru-RU" sz="1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"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 переводе с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англ.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языка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inclusive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-означает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"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включенность», с франц.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зыка 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inclusif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- включающий в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себя, от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лат.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include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- заключаю,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включаю , общим словом - включенное образование.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55576" y="4869160"/>
            <a:ext cx="806489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Инклюзия (включение)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процесс, при котором что-либо включается, то есть вовлекается, охватывается, или входит в состав, как часть целого ;  это активное включение детей, 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родителей и специалистов в области образования  в совместную деятельность:</a:t>
            </a:r>
          </a:p>
          <a:p>
            <a:pPr>
              <a:buFont typeface="Wingdings" pitchFamily="2" charset="2"/>
              <a:buChar char="ü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совместное планирование, </a:t>
            </a:r>
          </a:p>
          <a:p>
            <a:pPr>
              <a:buFont typeface="Wingdings" pitchFamily="2" charset="2"/>
              <a:buChar char="ü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проведение общих мероприятий, </a:t>
            </a:r>
          </a:p>
          <a:p>
            <a:pPr>
              <a:buFont typeface="Wingdings" pitchFamily="2" charset="2"/>
              <a:buChar char="ü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семинаров, </a:t>
            </a:r>
          </a:p>
          <a:p>
            <a:pPr>
              <a:buFont typeface="Wingdings" pitchFamily="2" charset="2"/>
              <a:buChar char="ü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праздников для создания инклюзивного сообщества как модели реального социума. </a:t>
            </a:r>
            <a:endParaRPr lang="ru-RU" sz="16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95328" y="4077072"/>
            <a:ext cx="60486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Инклюзия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формирование толерантного отношения к детям с ОВЗ</a:t>
            </a:r>
            <a:endParaRPr lang="ru-RU" sz="16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763688" y="404664"/>
            <a:ext cx="44002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Что такое  «Инклюзия» ? </a:t>
            </a:r>
            <a:endParaRPr lang="ru-RU" sz="28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2" descr="9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1988840"/>
            <a:ext cx="2664296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3095328" y="2034423"/>
            <a:ext cx="601216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Инклюзия </a:t>
            </a:r>
            <a:r>
              <a:rPr lang="ru-RU" sz="1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–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это процесс, требующий перестройки на всех уровнях человеческого функционирования , </a:t>
            </a:r>
            <a:r>
              <a:rPr lang="ru-RU" sz="1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процесс интеграции детей в общеобразовательный процесс независимо от их половой, этнической и религиозной принадлежности, прежних учебных достижений,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состояния здоровья, уровня развития,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пола, возраста, принадлежности к той или иной социальной группе</a:t>
            </a:r>
            <a:r>
              <a:rPr lang="ru-RU" sz="1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социально-экономического статуса родителей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 других различий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23528" y="260648"/>
            <a:ext cx="828092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Необходимо понять, что инклюзия  –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i="1" dirty="0">
                <a:solidFill>
                  <a:srgbClr val="FFFF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b="1" i="1" dirty="0" smtClean="0">
                <a:solidFill>
                  <a:srgbClr val="FFFF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это не интеграция,</a:t>
            </a:r>
            <a:r>
              <a:rPr kumimoji="0" lang="ru-RU" sz="2000" b="1" i="1" u="none" strike="noStrike" cap="none" normalizeH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это более широкое понятие!</a:t>
            </a:r>
            <a:endParaRPr kumimoji="0" lang="ru-RU" sz="2000" b="0" i="1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401" name="Rectangle 1"/>
          <p:cNvSpPr>
            <a:spLocks noChangeArrowheads="1"/>
          </p:cNvSpPr>
          <p:nvPr/>
        </p:nvSpPr>
        <p:spPr bwMode="auto">
          <a:xfrm>
            <a:off x="588206" y="1054422"/>
            <a:ext cx="8520297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Дети живут вместе в обычной группе детского сада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buFontTx/>
              <a:buChar char="•"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Специалисты помогают детям.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Обычные группы изменяются.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Внимание акцентируется на возможности и сильные стороны ребенка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Дети учатся терпимости - воспринимают человеческие различия как обычные.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Дети-инвалиды получают полноценное и эффективное образование для того, чтобы жить полной жизнью.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Проблемы развития, эмоциональное состояние детей-инвалидов становятся важными для окружающих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Выделение «особых» групп в детском саду часто ведет к исключению «особых» детей из социальной жизни детского сада, создает определенные барьеры в общении и взаимодействии детей.  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297" name="Rectangle 1"/>
          <p:cNvSpPr>
            <a:spLocks noChangeArrowheads="1"/>
          </p:cNvSpPr>
          <p:nvPr/>
        </p:nvSpPr>
        <p:spPr bwMode="auto">
          <a:xfrm>
            <a:off x="863588" y="4082883"/>
            <a:ext cx="345638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Равные возможности для каждого!  </a:t>
            </a:r>
            <a:endParaRPr kumimoji="0" lang="ru-RU" sz="1600" b="0" i="1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79912" y="4681436"/>
            <a:ext cx="19016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Мир без границ!</a:t>
            </a:r>
            <a:r>
              <a:rPr lang="ru-RU" i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41" y="4411528"/>
            <a:ext cx="1614057" cy="221860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4201180"/>
            <a:ext cx="3215258" cy="1938898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Прямоугольник 3"/>
          <p:cNvSpPr>
            <a:spLocks noChangeArrowheads="1"/>
          </p:cNvSpPr>
          <p:nvPr/>
        </p:nvSpPr>
        <p:spPr bwMode="auto">
          <a:xfrm>
            <a:off x="0" y="908050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1600" dirty="0"/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77280" y="391858"/>
            <a:ext cx="83894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Виды инклюзии  в  воспитательно-образовательном  процессе ДОУ</a:t>
            </a:r>
            <a:endParaRPr lang="ru-RU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76696" y="908050"/>
            <a:ext cx="864096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Виды инклюзии условно обозначают по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уровню включения ребенка в образовательный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процесс: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47" name="Rectangle 3"/>
          <p:cNvSpPr>
            <a:spLocks noChangeArrowheads="1"/>
          </p:cNvSpPr>
          <p:nvPr/>
        </p:nvSpPr>
        <p:spPr bwMode="auto">
          <a:xfrm>
            <a:off x="516736" y="1302928"/>
            <a:ext cx="2320216" cy="172662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accent4"/>
                </a:solidFill>
                <a:effectLst/>
                <a:latin typeface="Times New Roman" pitchFamily="18" charset="0"/>
              </a:rPr>
              <a:t>«Временная (точечная) инклюзия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4"/>
                </a:solidFill>
                <a:effectLst/>
                <a:latin typeface="Times New Roman" pitchFamily="18" charset="0"/>
              </a:rPr>
              <a:t>- 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accent4"/>
                </a:solidFill>
                <a:effectLst/>
                <a:latin typeface="Times New Roman" pitchFamily="18" charset="0"/>
              </a:rPr>
              <a:t>ребенок включается в коллектив сверстников лишь на праздниках, кратковременно в играх или на прогулке.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accent4"/>
              </a:solidFill>
              <a:effectLst/>
              <a:latin typeface="Arial" pitchFamily="34" charset="0"/>
            </a:endParaRPr>
          </a:p>
        </p:txBody>
      </p:sp>
      <p:sp>
        <p:nvSpPr>
          <p:cNvPr id="19" name="Rectangle 3"/>
          <p:cNvSpPr>
            <a:spLocks noChangeArrowheads="1"/>
          </p:cNvSpPr>
          <p:nvPr/>
        </p:nvSpPr>
        <p:spPr bwMode="auto">
          <a:xfrm>
            <a:off x="2965786" y="1303942"/>
            <a:ext cx="2960908" cy="241309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«Частичная инклюзия»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включение ребенка в режиме половины дня или неполной недели, например, когда ребенок находится в группе сверстников, осваивая непосредственно учебный материал в ходе индивидуальной работы, но участвует в занятиях по изобразительной деятельности, физической культуре, музыке и др. вместе с другими детьми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Rectangle 3"/>
          <p:cNvSpPr>
            <a:spLocks noChangeArrowheads="1"/>
          </p:cNvSpPr>
          <p:nvPr/>
        </p:nvSpPr>
        <p:spPr bwMode="auto">
          <a:xfrm>
            <a:off x="6102205" y="1323548"/>
            <a:ext cx="2873083" cy="241309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«Полная  инклюзия»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посещение ребенком с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ОВЗ возрастной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группы в режиме полного дня самостоятельно или с сопровождением. Ребенок занимается на всех занятиях совместно со сверстниками. При этом выбираются задания различного уровня сложности, дополнительные игры и упражнения.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accent4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accent4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accent4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2" descr="http://festival.1september.ru/articles/590433/img3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97244" y="4010752"/>
            <a:ext cx="2629450" cy="2664296"/>
          </a:xfrm>
          <a:prstGeom prst="rect">
            <a:avLst/>
          </a:prstGeom>
          <a:noFill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28184" y="4005064"/>
            <a:ext cx="2689761" cy="266998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471"/>
          <a:stretch/>
        </p:blipFill>
        <p:spPr>
          <a:xfrm>
            <a:off x="611560" y="4005064"/>
            <a:ext cx="2384194" cy="2669984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483768" y="332656"/>
            <a:ext cx="37444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Инклюзивное образование</a:t>
            </a:r>
            <a:endParaRPr lang="ru-RU" sz="2400" dirty="0">
              <a:solidFill>
                <a:srgbClr val="FFFF00"/>
              </a:solidFill>
            </a:endParaRPr>
          </a:p>
        </p:txBody>
      </p:sp>
      <p:pic>
        <p:nvPicPr>
          <p:cNvPr id="6" name="Picture 2" descr="http://orc.zouo.ru/assets/gallery/%C8%CE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980728"/>
            <a:ext cx="8064896" cy="594928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55576" y="260648"/>
            <a:ext cx="70567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FFFF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ель</a:t>
            </a:r>
            <a:r>
              <a:rPr kumimoji="0" lang="ru-RU" sz="2000" b="1" i="0" u="none" strike="noStrike" cap="none" normalizeH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и задачи инклюзивного ДОУ</a:t>
            </a:r>
            <a:r>
              <a:rPr kumimoji="0" lang="ru-RU" sz="2000" b="1" i="0" u="none" strike="noStrike" cap="none" normalizeH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и процесса </a:t>
            </a:r>
          </a:p>
          <a:p>
            <a:r>
              <a:rPr kumimoji="0" lang="ru-RU" sz="2000" b="1" i="0" u="none" strike="noStrike" cap="none" normalizeH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модернизации образования :</a:t>
            </a:r>
            <a:endParaRPr lang="ru-RU" sz="2000" b="1" dirty="0">
              <a:solidFill>
                <a:srgbClr val="FFFF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546364" y="3257977"/>
            <a:ext cx="446449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hangingPunct="0"/>
            <a:r>
              <a:rPr lang="ru-RU" sz="1600" b="1" dirty="0" smtClean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С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пецифические задачи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  <a:r>
              <a:rPr lang="ru-RU" sz="1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</a:p>
          <a:p>
            <a:pPr lvl="0" eaLnBrk="0" hangingPunct="0">
              <a:buFont typeface="Wingdings" pitchFamily="2" charset="2"/>
              <a:buChar char="§"/>
            </a:pPr>
            <a:r>
              <a:rPr lang="ru-RU" sz="1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квалифицированная коррекция отклонений в физическом или психическом развитии воспитанников;  </a:t>
            </a:r>
          </a:p>
          <a:p>
            <a:pPr lvl="0" eaLnBrk="0" hangingPunct="0">
              <a:buFont typeface="Wingdings" pitchFamily="2" charset="2"/>
              <a:buChar char="§"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интеграция детей с отклонениями в состоянии здоровья в единое образовательное пространство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</a:rPr>
              <a:t>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510460" y="874455"/>
            <a:ext cx="842493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обеспечение 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условий для совместного воспитания и образования детей с разными психофизическими особенностями </a:t>
            </a: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развития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организация 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такого образовательного развивающего пространства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для всех и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безбарьерной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 среды, позволяющих детям с ОВЗ  получить современное дошкольное качественное образование и воспитание, 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гармоничное 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всестороннее развитие личности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формирование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толерантного сообщества детей, родителей, персонала и социального окружения;  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создание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возможности  всем учащимся в полном объеме участвовать в жизни коллектива ДОУ</a:t>
            </a:r>
            <a:endParaRPr lang="ru-RU" sz="1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46464" y="5085184"/>
            <a:ext cx="8352928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0" hangingPunct="0">
              <a:spcAft>
                <a:spcPts val="0"/>
              </a:spcAft>
            </a:pP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Цели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и задачи 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- система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задач трех уровней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</a:p>
          <a:p>
            <a:pPr algn="just" eaLnBrk="0" hangingPunct="0">
              <a:spcAft>
                <a:spcPts val="0"/>
              </a:spcAft>
            </a:pP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6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коррекционный</a:t>
            </a: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- исправление 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отклонений и нарушений развития, разрешение трудностей </a:t>
            </a: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развития ; </a:t>
            </a:r>
          </a:p>
          <a:p>
            <a:pPr algn="just" eaLnBrk="0" hangingPunct="0">
              <a:spcAft>
                <a:spcPts val="0"/>
              </a:spcAft>
            </a:pPr>
            <a:r>
              <a:rPr lang="ru-RU" sz="16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профилактический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- предупреждение 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отклонений и трудностей в </a:t>
            </a: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развитии 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; </a:t>
            </a:r>
          </a:p>
          <a:p>
            <a:pPr algn="just" eaLnBrk="0" hangingPunct="0">
              <a:spcAft>
                <a:spcPts val="0"/>
              </a:spcAft>
            </a:pPr>
            <a:r>
              <a:rPr lang="ru-RU" sz="1600" b="1" i="1" dirty="0" smtClean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развивающий 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- оптимизация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, стимулирование, обогащение содержания </a:t>
            </a: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развития .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</a:p>
          <a:p>
            <a:pPr algn="just" eaLnBrk="0" hangingPunct="0">
              <a:spcAft>
                <a:spcPts val="0"/>
              </a:spcAft>
            </a:pP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И </a:t>
            </a:r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только единство перечисленных видов задач может обеспечить успех и эффективность инклюзивного обучения и коррекционно-развивающих программ</a:t>
            </a:r>
            <a:r>
              <a:rPr lang="ru-RU" sz="14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endParaRPr lang="ru-RU" sz="1400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3648" y="3443856"/>
            <a:ext cx="2539256" cy="158072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Деловая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Тема 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Деловая</Template>
  <TotalTime>2080</TotalTime>
  <Words>1384</Words>
  <Application>Microsoft Office PowerPoint</Application>
  <PresentationFormat>Экран (4:3)</PresentationFormat>
  <Paragraphs>125</Paragraphs>
  <Slides>21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7" baseType="lpstr">
      <vt:lpstr>Arial</vt:lpstr>
      <vt:lpstr>Calibri</vt:lpstr>
      <vt:lpstr>Times New Roman</vt:lpstr>
      <vt:lpstr>Verdana</vt:lpstr>
      <vt:lpstr>Wingdings</vt:lpstr>
      <vt:lpstr>Деловая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Законодательные ресурсы</vt:lpstr>
      <vt:lpstr>Российское законодательство  об образовании детей-инвалидов</vt:lpstr>
      <vt:lpstr>Всеобщая декларация прав человека</vt:lpstr>
      <vt:lpstr>Декларация о правах инвалидов</vt:lpstr>
      <vt:lpstr>Статья 43 Конституции РФ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Павлозавр</dc:creator>
  <cp:lastModifiedBy>Первый</cp:lastModifiedBy>
  <cp:revision>152</cp:revision>
  <dcterms:created xsi:type="dcterms:W3CDTF">2013-11-12T08:25:55Z</dcterms:created>
  <dcterms:modified xsi:type="dcterms:W3CDTF">2019-04-08T17:00:40Z</dcterms:modified>
</cp:coreProperties>
</file>