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</p:sldMasterIdLst>
  <p:sldIdLst>
    <p:sldId id="311" r:id="rId5"/>
    <p:sldId id="266" r:id="rId6"/>
    <p:sldId id="304" r:id="rId7"/>
    <p:sldId id="300" r:id="rId8"/>
    <p:sldId id="309" r:id="rId9"/>
    <p:sldId id="294" r:id="rId10"/>
    <p:sldId id="295" r:id="rId11"/>
    <p:sldId id="296" r:id="rId12"/>
    <p:sldId id="310" r:id="rId13"/>
    <p:sldId id="297" r:id="rId14"/>
    <p:sldId id="298" r:id="rId15"/>
    <p:sldId id="271" r:id="rId16"/>
    <p:sldId id="272" r:id="rId17"/>
    <p:sldId id="274" r:id="rId18"/>
    <p:sldId id="276" r:id="rId19"/>
    <p:sldId id="278" r:id="rId20"/>
    <p:sldId id="279" r:id="rId21"/>
    <p:sldId id="307" r:id="rId22"/>
    <p:sldId id="306" r:id="rId23"/>
    <p:sldId id="290" r:id="rId24"/>
    <p:sldId id="289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7BE4"/>
    <a:srgbClr val="FE94F1"/>
    <a:srgbClr val="006600"/>
    <a:srgbClr val="0000FF"/>
    <a:srgbClr val="0033CC"/>
    <a:srgbClr val="FFFF66"/>
    <a:srgbClr val="B30D9B"/>
    <a:srgbClr val="ECFA38"/>
    <a:srgbClr val="FFCE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5" autoAdjust="0"/>
    <p:restoredTop sz="94637" autoAdjust="0"/>
  </p:normalViewPr>
  <p:slideViewPr>
    <p:cSldViewPr>
      <p:cViewPr varScale="1">
        <p:scale>
          <a:sx n="61" d="100"/>
          <a:sy n="61" d="100"/>
        </p:scale>
        <p:origin x="55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DA16B-FBB8-434D-8599-83EA321B5E34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A90E-4976-454F-BE9F-EB169DD02D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DA16B-FBB8-434D-8599-83EA321B5E34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A90E-4976-454F-BE9F-EB169DD02D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DA16B-FBB8-434D-8599-83EA321B5E34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A90E-4976-454F-BE9F-EB169DD02D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9697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1670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38268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7652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36215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3031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8989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346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DA16B-FBB8-434D-8599-83EA321B5E34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A90E-4976-454F-BE9F-EB169DD02D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2707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10232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13066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41602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0411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7011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21243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4214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870979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798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DA16B-FBB8-434D-8599-83EA321B5E34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A90E-4976-454F-BE9F-EB169DD02D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1469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890673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821481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645916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47311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181899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39392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719725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19537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87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DA16B-FBB8-434D-8599-83EA321B5E34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A90E-4976-454F-BE9F-EB169DD02D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49074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439777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10048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861484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274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DA16B-FBB8-434D-8599-83EA321B5E34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A90E-4976-454F-BE9F-EB169DD02D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DA16B-FBB8-434D-8599-83EA321B5E34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A90E-4976-454F-BE9F-EB169DD02D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DA16B-FBB8-434D-8599-83EA321B5E34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A90E-4976-454F-BE9F-EB169DD02D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DA16B-FBB8-434D-8599-83EA321B5E34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A90E-4976-454F-BE9F-EB169DD02D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DA16B-FBB8-434D-8599-83EA321B5E34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A90E-4976-454F-BE9F-EB169DD02D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BDA16B-FBB8-434D-8599-83EA321B5E34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2A90E-4976-454F-BE9F-EB169DD02D7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303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739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586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gif"/><Relationship Id="rId3" Type="http://schemas.openxmlformats.org/officeDocument/2006/relationships/audio" Target="../media/audio2.wav"/><Relationship Id="rId7" Type="http://schemas.openxmlformats.org/officeDocument/2006/relationships/image" Target="../media/image21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Relationship Id="rId9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audio" Target="../media/audio1.wav"/><Relationship Id="rId7" Type="http://schemas.openxmlformats.org/officeDocument/2006/relationships/image" Target="../media/image2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3.wav"/><Relationship Id="rId7" Type="http://schemas.openxmlformats.org/officeDocument/2006/relationships/image" Target="../media/image31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590" y="-9442"/>
            <a:ext cx="9169179" cy="687688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7744" y="3852708"/>
            <a:ext cx="2591025" cy="259102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907704" y="1305342"/>
            <a:ext cx="695046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400" b="1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Деловая игра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400" b="1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«Творческий воспитатель-творческий ребенок»</a:t>
            </a:r>
            <a:endParaRPr lang="ru-RU" sz="4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7139103" y="6216424"/>
            <a:ext cx="537029" cy="454617"/>
          </a:xfrm>
          <a:prstGeom prst="actionButtonForwardNex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3256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589640" cy="252484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Создание нового или совершенствование имеющегося объекта:</a:t>
            </a:r>
            <a:br>
              <a:rPr lang="ru-RU" sz="3600" b="1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B05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кошка + машина = ?</a:t>
            </a:r>
            <a:endParaRPr lang="ru-RU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35696" y="3140968"/>
            <a:ext cx="635798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Подумайте – где, для чего и как можно использовать полученный объект.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3678" y="6093296"/>
            <a:ext cx="536494" cy="45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808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f3.mylove.ru/5_2JVs4GxzSjQyN11.jpg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71472" y="428604"/>
            <a:ext cx="3186906" cy="254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www.ukrboard.com.ua/imgs/board/61/1549261-11.jpg"/>
          <p:cNvPicPr/>
          <p:nvPr/>
        </p:nvPicPr>
        <p:blipFill>
          <a:blip r:embed="rId4"/>
          <a:srcRect l="16089" t="13974" r="12503" b="14050"/>
          <a:stretch>
            <a:fillRect/>
          </a:stretch>
        </p:blipFill>
        <p:spPr bwMode="auto">
          <a:xfrm>
            <a:off x="5357818" y="428604"/>
            <a:ext cx="2786082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img.simba-trade.ru/site1/75163_b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71604" y="3286124"/>
            <a:ext cx="3214710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images1.ocweekly.com/imager/u/original/6255902/4320706.0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00628" y="3286124"/>
            <a:ext cx="3429024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47855" y="6060948"/>
            <a:ext cx="536494" cy="45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067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F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483768" y="188640"/>
            <a:ext cx="5328592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8000" b="1" dirty="0" smtClean="0">
                <a:solidFill>
                  <a:srgbClr val="C00000"/>
                </a:solidFill>
                <a:latin typeface="Monotype Corsiva" pitchFamily="66" charset="0"/>
              </a:rPr>
              <a:t>Станция</a:t>
            </a:r>
            <a:endParaRPr lang="ru-RU" sz="80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3" name="Picture 2" descr="C:\Documents and Settings\Admin\Рабочий стол\картинки для детского сада\stock-vector-paintbrush-palette-on-rainbow-color-painted-canvas-vector-illustration-brush-palette-and-71602951[1]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11560" y="836712"/>
            <a:ext cx="1529660" cy="207170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4" name="TextBox 2"/>
          <p:cNvSpPr txBox="1">
            <a:spLocks noChangeArrowheads="1"/>
          </p:cNvSpPr>
          <p:nvPr/>
        </p:nvSpPr>
        <p:spPr bwMode="auto">
          <a:xfrm rot="20832343">
            <a:off x="509202" y="2690810"/>
            <a:ext cx="8438975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8000" b="1" dirty="0">
                <a:solidFill>
                  <a:srgbClr val="C00000"/>
                </a:solidFill>
                <a:latin typeface="Monotype Corsiva" pitchFamily="66" charset="0"/>
              </a:rPr>
              <a:t>Художественная</a:t>
            </a:r>
          </a:p>
        </p:txBody>
      </p:sp>
      <p:pic>
        <p:nvPicPr>
          <p:cNvPr id="5" name="Picture 3" descr="C:\Documents and Settings\Admin\Рабочий стол\картинки для детского сада\stock-photo-used-paint-brushes-with-watercolor-set-painting-concept-66324691[2]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012159" y="4293096"/>
            <a:ext cx="2643117" cy="18722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6062" y="6165304"/>
            <a:ext cx="536494" cy="4511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3040" y="188640"/>
            <a:ext cx="824542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Monotype Corsiva" pitchFamily="66" charset="0"/>
              </a:rPr>
              <a:t>«</a:t>
            </a:r>
            <a:r>
              <a:rPr lang="ru-RU" sz="3600" b="1" u="sng" dirty="0">
                <a:solidFill>
                  <a:srgbClr val="FF0000"/>
                </a:solidFill>
                <a:latin typeface="Monotype Corsiva" pitchFamily="66" charset="0"/>
              </a:rPr>
              <a:t>Калейдоскоп </a:t>
            </a:r>
            <a:r>
              <a:rPr lang="ru-RU" sz="3600" b="1" u="sng" dirty="0" smtClean="0">
                <a:solidFill>
                  <a:srgbClr val="FF0000"/>
                </a:solidFill>
                <a:latin typeface="Monotype Corsiva" pitchFamily="66" charset="0"/>
              </a:rPr>
              <a:t>  изобразительного   искусства</a:t>
            </a:r>
            <a:r>
              <a:rPr lang="ru-RU" sz="2800" b="1" u="sng" dirty="0" smtClean="0">
                <a:solidFill>
                  <a:srgbClr val="FF0000"/>
                </a:solidFill>
                <a:latin typeface="Monotype Corsiva" pitchFamily="66" charset="0"/>
              </a:rPr>
              <a:t>»</a:t>
            </a:r>
          </a:p>
          <a:p>
            <a:pPr algn="ctr"/>
            <a:r>
              <a:rPr lang="ru-RU" sz="3200" b="1" dirty="0" smtClean="0">
                <a:solidFill>
                  <a:srgbClr val="006600"/>
                </a:solidFill>
                <a:latin typeface="Monotype Corsiva" pitchFamily="66" charset="0"/>
              </a:rPr>
              <a:t>Ответьте на вопросы. Кликнув мышкой по выделенному слову можно проверить свой ответ</a:t>
            </a:r>
            <a:endParaRPr lang="ru-RU" sz="3200" b="1" dirty="0">
              <a:solidFill>
                <a:srgbClr val="006600"/>
              </a:solidFill>
              <a:latin typeface="Monotype Corsiva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7056" y="1811737"/>
            <a:ext cx="84969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называют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художника, отдающего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предпочтение изображению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моря? </a:t>
            </a:r>
            <a:endParaRPr lang="ru-RU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79512" y="939498"/>
            <a:ext cx="360667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7951" y="3362437"/>
            <a:ext cx="79175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называют художника, отдающего предпочтение изображению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человека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7272" y="4978848"/>
            <a:ext cx="79268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называют художника, отдающего предпочтение изображению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военных действий?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12614" y="2812011"/>
            <a:ext cx="18277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</a:rPr>
              <a:t>маринист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50523" y="4455628"/>
            <a:ext cx="23230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</a:rPr>
              <a:t>портретист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83760" y="5932955"/>
            <a:ext cx="18565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</a:rPr>
              <a:t>баталист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7273" y="6230603"/>
            <a:ext cx="536494" cy="4511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пейзажист"/>
          <p:cNvSpPr>
            <a:spLocks noChangeArrowheads="1"/>
          </p:cNvSpPr>
          <p:nvPr/>
        </p:nvSpPr>
        <p:spPr bwMode="auto">
          <a:xfrm>
            <a:off x="535563" y="548680"/>
            <a:ext cx="806888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называют художника, отдающего предпочтение изображению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природы?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23122" y="4334683"/>
            <a:ext cx="8424937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называют художника, отдающего предпочтение изображению </a:t>
            </a:r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цветов</a:t>
            </a:r>
            <a:r>
              <a:rPr lang="ru-RU" sz="2800" b="1" dirty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фруктов, неодушевленных предметов</a:t>
            </a:r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lang="ru-RU" sz="3600" b="1" i="1" dirty="0">
                <a:solidFill>
                  <a:srgbClr val="00B05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51858" y="2481141"/>
            <a:ext cx="76368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называют художника, отдающего предпочтение изображению </a:t>
            </a:r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животных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47878" y="1717713"/>
            <a:ext cx="20072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</a:rPr>
              <a:t>пейзажист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08104" y="3596537"/>
            <a:ext cx="20168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</a:rPr>
              <a:t>анималист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29181" y="6005534"/>
            <a:ext cx="25747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err="1" smtClean="0">
                <a:solidFill>
                  <a:srgbClr val="FF0000"/>
                </a:solidFill>
              </a:rPr>
              <a:t>натюрморист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6201" y="6305211"/>
            <a:ext cx="536494" cy="4511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6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65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13538" y="716323"/>
            <a:ext cx="25922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Выберите из представленных портретов портрет </a:t>
            </a:r>
            <a:endParaRPr lang="ru-RU" sz="24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В.М</a:t>
            </a:r>
            <a:r>
              <a: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Васнецова</a:t>
            </a:r>
            <a:endParaRPr lang="ru-RU" sz="24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ИннА\Desktop\1 команда\васнецов виктор  михайлович- нестеров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3816479"/>
            <a:ext cx="2736304" cy="25888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C:\Users\ИннА\Desktop\1 команда\Крамской Иван Николаевич - портрет салтыкова- щедрина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192" y="505970"/>
            <a:ext cx="1944216" cy="26609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C:\Users\ИннА\Desktop\1 команда\Портрет поэта Николая Алексеевича Некрасова- крамской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3538" y="3705287"/>
            <a:ext cx="1944216" cy="27751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http://www.vseportrety.ru/repin-rz240.gif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19872" y="505970"/>
            <a:ext cx="2016224" cy="2788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Васнецов" descr="http://www.vseportrety.ru/vasnezov-rz240.gif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05826" y="3705288"/>
            <a:ext cx="2214246" cy="2775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52225" y="6254905"/>
            <a:ext cx="536494" cy="4511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27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26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578644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1823" y="221632"/>
            <a:ext cx="88924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Выберите из представленных портретов портрет </a:t>
            </a:r>
            <a:r>
              <a:rPr lang="ru-RU" sz="24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Е.Чарушина</a:t>
            </a:r>
            <a:r>
              <a: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pic>
        <p:nvPicPr>
          <p:cNvPr id="4" name="Рисунок 3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3064" y="1070440"/>
            <a:ext cx="2160241" cy="27131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1720" y="4054284"/>
            <a:ext cx="2250273" cy="2711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Чарушин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60232" y="899511"/>
            <a:ext cx="2160242" cy="2884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52572" y="4147043"/>
            <a:ext cx="1987780" cy="26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47864" y="683296"/>
            <a:ext cx="2690326" cy="3370987"/>
          </a:xfrm>
          <a:prstGeom prst="rect">
            <a:avLst/>
          </a:prstGeom>
        </p:spPr>
      </p:pic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488239" y="6334132"/>
            <a:ext cx="576064" cy="432048"/>
          </a:xfrm>
          <a:prstGeom prst="actionButtonForwardNex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864 -0.125 L -0.17656 -0.07269 C -0.19826 -0.06135 -0.21041 -0.04491 -0.21041 -0.02755 C -0.21041 -0.00788 -0.19826 0.00763 -0.17656 0.01898 C -0.14409 0.03657 -0.3717 -0.03241 -0.33923 -0.01482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194" y="733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фазан"/>
          <p:cNvSpPr/>
          <p:nvPr/>
        </p:nvSpPr>
        <p:spPr>
          <a:xfrm>
            <a:off x="251520" y="260648"/>
            <a:ext cx="87129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Выберите из представленных 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репродукций </a:t>
            </a:r>
            <a:r>
              <a: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 репродукции 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рисунков   Е. </a:t>
            </a:r>
            <a:r>
              <a:rPr lang="ru-RU" sz="24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Чарушина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4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чарушин" descr="C:\Users\ИннА\Desktop\2 команда\чарушин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31684" y="4020494"/>
            <a:ext cx="2632376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чарушин1" descr="C:\Users\ИннА\Desktop\2 команда\Евгений Иванович Чарушин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1600" y="1292488"/>
            <a:ext cx="2736304" cy="2429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лиса" descr="C:\Users\ИннА\Desktop\2 команда\рачев- анималист.jpg"/>
          <p:cNvPicPr/>
          <p:nvPr/>
        </p:nvPicPr>
        <p:blipFill rotWithShape="1">
          <a:blip r:embed="rId6" cstate="print"/>
          <a:srcRect l="3248" r="2553"/>
          <a:stretch/>
        </p:blipFill>
        <p:spPr bwMode="auto">
          <a:xfrm>
            <a:off x="5755886" y="1079136"/>
            <a:ext cx="2088232" cy="285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ИннА\Desktop\2 команда\Арчибальд Торберн - птицы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9521" y="4020494"/>
            <a:ext cx="3500462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96463" y="6212557"/>
            <a:ext cx="536494" cy="4511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4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7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4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7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1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3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1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3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194" y="272418"/>
            <a:ext cx="806489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000" b="1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Картины современных художников у нас нередко вызывают возглас: «Что это за мазня! И я так могу!» Мы не умеем видеть идею художника. </a:t>
            </a:r>
            <a:endParaRPr lang="ru-RU" b="1" dirty="0">
              <a:solidFill>
                <a:srgbClr val="0066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b="1" i="1" dirty="0" smtClean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Порой творчество ребенка – это на первый взгляд хаотичные линии (это мы так видим взрослые), но ребенок вложил свою идею, а не технику. И он видит в своем рисунке, например прекрасный город или сказочный цветок. В этот момент ему важно показать, насколько ценна, первостепенная идея в его рисунке. </a:t>
            </a:r>
            <a:endParaRPr lang="ru-RU" b="1" dirty="0">
              <a:solidFill>
                <a:srgbClr val="0066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endParaRPr lang="ru-RU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3134740"/>
            <a:ext cx="4106919" cy="29398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6136" y="3102203"/>
            <a:ext cx="2839954" cy="284707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611754" y="6101238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Казимир Малевич,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«Черный квадрат»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7" y="6175956"/>
            <a:ext cx="38188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Василий Кандинский,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«Композиция </a:t>
            </a:r>
            <a:r>
              <a:rPr lang="en-US" b="1" dirty="0" smtClean="0">
                <a:solidFill>
                  <a:srgbClr val="002060"/>
                </a:solidFill>
              </a:rPr>
              <a:t>VII</a:t>
            </a:r>
            <a:r>
              <a:rPr lang="ru-RU" b="1" dirty="0" smtClean="0">
                <a:solidFill>
                  <a:srgbClr val="002060"/>
                </a:solidFill>
              </a:rPr>
              <a:t>»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7843" y="6273549"/>
            <a:ext cx="536494" cy="45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666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332656"/>
            <a:ext cx="748883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Перед </a:t>
            </a:r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вами  картина современного художника нашей страны. </a:t>
            </a:r>
            <a:endParaRPr lang="ru-RU" sz="1600" b="1" i="1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16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Этот </a:t>
            </a:r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художник всегда тщательно прописывает каждую деталь. Поэтому его картины похожи на фотографии, а его живопись называется фотореализм</a:t>
            </a:r>
            <a:r>
              <a:rPr lang="ru-RU" sz="16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algn="ctr"/>
            <a:r>
              <a:rPr lang="ru-RU" sz="16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Разгадайте идею художника – что он показал на картине</a:t>
            </a:r>
            <a:r>
              <a:rPr lang="ru-RU" b="1" i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algn="ctr"/>
            <a:r>
              <a:rPr lang="ru-RU" b="1" i="1" dirty="0" smtClean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(Проверьте свою догадку кликнув по картине)</a:t>
            </a:r>
            <a:endParaRPr lang="ru-RU" sz="2400" b="1" dirty="0">
              <a:solidFill>
                <a:srgbClr val="006600"/>
              </a:solidFill>
            </a:endParaRPr>
          </a:p>
        </p:txBody>
      </p:sp>
      <p:pic>
        <p:nvPicPr>
          <p:cNvPr id="1026" name="Picture 2" descr="https://www.vl.ru/afisha/uploads/events/244/62260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772816"/>
            <a:ext cx="6192688" cy="3992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13992" y="6035498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1400" b="1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sz="1400" b="1" i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артина </a:t>
            </a:r>
            <a:r>
              <a:rPr lang="ru-RU" sz="1400" b="1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Семена Файбисовича «Капли на ресницах», 1992 год, </a:t>
            </a:r>
            <a:r>
              <a:rPr lang="ru-RU" sz="1400" b="1" i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масло</a:t>
            </a:r>
            <a:endParaRPr lang="ru-RU" sz="1400" b="1" i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8424" y="6280279"/>
            <a:ext cx="536494" cy="45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184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>
            <a:spLocks noChangeArrowheads="1"/>
          </p:cNvSpPr>
          <p:nvPr/>
        </p:nvSpPr>
        <p:spPr bwMode="auto">
          <a:xfrm>
            <a:off x="3779912" y="332656"/>
            <a:ext cx="504056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7200" b="1" dirty="0" smtClean="0">
                <a:solidFill>
                  <a:srgbClr val="C00000"/>
                </a:solidFill>
                <a:latin typeface="Monotype Corsiva" pitchFamily="66" charset="0"/>
              </a:rPr>
              <a:t>Станция</a:t>
            </a:r>
            <a:endParaRPr lang="ru-RU" sz="72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4" name="Picture 2" descr="C:\Documents and Settings\Admin\Рабочий стол\картинки для детского сада\t0p5fw4z[1]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1714500"/>
            <a:ext cx="2543175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2"/>
          <p:cNvSpPr txBox="1">
            <a:spLocks noChangeArrowheads="1"/>
          </p:cNvSpPr>
          <p:nvPr/>
        </p:nvSpPr>
        <p:spPr bwMode="auto">
          <a:xfrm rot="20776187">
            <a:off x="-190500" y="3095625"/>
            <a:ext cx="9043988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8800" b="1" dirty="0" smtClean="0">
                <a:solidFill>
                  <a:srgbClr val="C00000"/>
                </a:solidFill>
                <a:latin typeface="Monotype Corsiva" pitchFamily="66" charset="0"/>
              </a:rPr>
              <a:t>Творческая </a:t>
            </a:r>
            <a:endParaRPr lang="ru-RU" sz="88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0392" y="6309320"/>
            <a:ext cx="536494" cy="4511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57BE4"/>
            </a:gs>
            <a:gs pos="26000">
              <a:schemeClr val="accent1">
                <a:lumMod val="45000"/>
                <a:lumOff val="55000"/>
              </a:schemeClr>
            </a:gs>
            <a:gs pos="53000">
              <a:schemeClr val="accent1">
                <a:lumMod val="45000"/>
                <a:lumOff val="55000"/>
              </a:schemeClr>
            </a:gs>
            <a:gs pos="100000">
              <a:srgbClr val="FE94F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849694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Мы с вами занимались творческой деятельностью и закончить нашу игру я хочу притчей о деятельности.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«Двое мудрецов отправились по свету посмотреть как люди живут. В одном не большом городе они встретили толпу людей, которые носили огромные камни, было видно что им очень тяжело, руки были в кровяных мозолях, по лицу скатывался пот.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Мудрецам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стало интересно, что же делают эти люди.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ctr">
              <a:spcAft>
                <a:spcPts val="0"/>
              </a:spcAft>
              <a:buFontTx/>
              <a:buChar char="-"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Что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ты делаешь? - спросили они у одного человека. </a:t>
            </a:r>
            <a:endParaRPr lang="ru-RU" sz="2400" b="1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 Я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таскаю камни наверх.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ctr">
              <a:spcAft>
                <a:spcPts val="0"/>
              </a:spcAft>
              <a:buFontTx/>
              <a:buChar char="-"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А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ты что делаешь? - спросили они другого. </a:t>
            </a:r>
            <a:endParaRPr lang="ru-RU" sz="2400" b="1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Я зарабатываю детям на еду.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Ну, а ты что делаешь? – спросили они третьего.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Я строю храм Божий!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И поняли тогда мудрецы одну простую истину -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не важно, что ты делаешь,  важно, как ты к этому относишься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  <a:endParaRPr lang="ru-RU" sz="20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5986" y="6334299"/>
            <a:ext cx="536494" cy="4511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Documents and Settings\Admin\Рабочий стол\картинки для детского сада\ljudi-67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275856" y="2636912"/>
            <a:ext cx="6061275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/>
              <a:t> </a:t>
            </a:r>
            <a:r>
              <a:rPr lang="ru-RU" sz="6000" b="1" dirty="0" smtClean="0">
                <a:solidFill>
                  <a:srgbClr val="FF0000"/>
                </a:solidFill>
                <a:latin typeface="Monotype Corsiva" pitchFamily="66" charset="0"/>
              </a:rPr>
              <a:t>Спасибо!</a:t>
            </a:r>
            <a:endParaRPr lang="ru-RU" sz="6000" b="1" dirty="0">
              <a:solidFill>
                <a:srgbClr val="FF0000"/>
              </a:solidFill>
              <a:latin typeface="Monotype Corsiva" pitchFamily="66" charset="0"/>
            </a:endParaRPr>
          </a:p>
          <a:p>
            <a:r>
              <a:rPr lang="ru-RU" sz="6000" b="1" dirty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5400" b="1" dirty="0" smtClean="0">
                <a:solidFill>
                  <a:srgbClr val="FF0000"/>
                </a:solidFill>
                <a:latin typeface="Monotype Corsiva" pitchFamily="66" charset="0"/>
              </a:rPr>
              <a:t>Творческих  успехов</a:t>
            </a:r>
            <a:r>
              <a:rPr lang="ru-RU" sz="5400" b="1" dirty="0">
                <a:solidFill>
                  <a:srgbClr val="FF0000"/>
                </a:solidFill>
                <a:latin typeface="Monotype Corsiva" pitchFamily="66" charset="0"/>
              </a:rPr>
              <a:t>! </a:t>
            </a:r>
            <a:endParaRPr lang="ru-RU" sz="6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0">
              <a:srgbClr val="FE94F1"/>
            </a:gs>
            <a:gs pos="98000">
              <a:srgbClr val="FE94F1"/>
            </a:gs>
            <a:gs pos="70000">
              <a:schemeClr val="accent1">
                <a:lumMod val="45000"/>
                <a:lumOff val="55000"/>
              </a:schemeClr>
            </a:gs>
            <a:gs pos="26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24744"/>
            <a:ext cx="8712968" cy="540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0510" marR="179705" indent="449580" algn="just">
              <a:lnSpc>
                <a:spcPct val="115000"/>
              </a:lnSpc>
              <a:spcAft>
                <a:spcPts val="0"/>
              </a:spcAft>
              <a:tabLst>
                <a:tab pos="5671185" algn="l"/>
              </a:tabLst>
            </a:pPr>
            <a:r>
              <a:rPr lang="ru-RU" sz="28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«Для эффективного развития творческой фантазии нужна система упражнений и, главное, нужно обучение приемам фантазирования. Мало сказать: «Придумай то-то» – надо объяснить, какими приемами следует при этом пользоваться. (Приемы играют туже роль, что и краски в живописи; не может быть и речи о том, что они мешают свободно фантазировать.)»</a:t>
            </a:r>
          </a:p>
          <a:p>
            <a:pPr marL="270510" marR="179705" indent="449580" algn="ctr">
              <a:lnSpc>
                <a:spcPct val="115000"/>
              </a:lnSpc>
              <a:spcAft>
                <a:spcPts val="0"/>
              </a:spcAft>
              <a:tabLst>
                <a:tab pos="5671185" algn="l"/>
              </a:tabLst>
            </a:pPr>
            <a:endParaRPr lang="ru-RU" sz="3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0510" marR="179705" indent="449580" algn="ctr">
              <a:lnSpc>
                <a:spcPct val="115000"/>
              </a:lnSpc>
              <a:spcAft>
                <a:spcPts val="0"/>
              </a:spcAft>
              <a:tabLst>
                <a:tab pos="5671185" algn="l"/>
              </a:tabLst>
            </a:pPr>
            <a:r>
              <a:rPr lang="ru-RU" sz="40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Г.С.Альтшуллер</a:t>
            </a:r>
            <a:endParaRPr lang="ru-RU" sz="40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5986" y="6300651"/>
            <a:ext cx="536494" cy="45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78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571480"/>
            <a:ext cx="8118074" cy="5737840"/>
          </a:xfrm>
        </p:spPr>
        <p:txBody>
          <a:bodyPr>
            <a:normAutofit fontScale="47500" lnSpcReduction="20000"/>
          </a:bodyPr>
          <a:lstStyle/>
          <a:p>
            <a:pPr algn="ctr">
              <a:buNone/>
            </a:pPr>
            <a:r>
              <a:rPr lang="ru-RU" sz="5900" dirty="0" smtClean="0">
                <a:solidFill>
                  <a:srgbClr val="002060"/>
                </a:solidFill>
              </a:rPr>
              <a:t>Невозможно научить ребенка тому, что сам не умеешь. Но можно учиться вместе – искренне и с интересом играя, придумывая, сочиняя, на принципах равноправного партнерства со своими детьми. </a:t>
            </a:r>
          </a:p>
          <a:p>
            <a:pPr algn="r">
              <a:buNone/>
            </a:pPr>
            <a:r>
              <a:rPr lang="ru-RU" sz="5900" dirty="0" smtClean="0">
                <a:solidFill>
                  <a:srgbClr val="002060"/>
                </a:solidFill>
              </a:rPr>
              <a:t>Известный итальянский сказочник </a:t>
            </a:r>
            <a:r>
              <a:rPr lang="ru-RU" sz="5900" dirty="0" err="1" smtClean="0">
                <a:solidFill>
                  <a:srgbClr val="002060"/>
                </a:solidFill>
              </a:rPr>
              <a:t>Джанни</a:t>
            </a:r>
            <a:r>
              <a:rPr lang="ru-RU" sz="5900" dirty="0" smtClean="0">
                <a:solidFill>
                  <a:srgbClr val="002060"/>
                </a:solidFill>
              </a:rPr>
              <a:t> </a:t>
            </a:r>
            <a:r>
              <a:rPr lang="ru-RU" sz="5900" dirty="0" err="1" smtClean="0">
                <a:solidFill>
                  <a:srgbClr val="002060"/>
                </a:solidFill>
              </a:rPr>
              <a:t>Родари</a:t>
            </a:r>
            <a:r>
              <a:rPr lang="ru-RU" sz="5900" dirty="0" smtClean="0">
                <a:solidFill>
                  <a:srgbClr val="002060"/>
                </a:solidFill>
              </a:rPr>
              <a:t> говорил, что придумывать занимательные истории и веселые сказки не сложно – нужно лишь свободно пофантазировать вместе с ребенком. Это позволит не только весело провести время, но и попутно развивать     мышление, воображение, красочную   образную речь — не только своего ребёнка, но и свои собственные.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3140" y="6165304"/>
            <a:ext cx="536494" cy="45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570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0">
              <a:srgbClr val="FE94F1"/>
            </a:gs>
            <a:gs pos="98000">
              <a:srgbClr val="FE94F1"/>
            </a:gs>
            <a:gs pos="70000">
              <a:schemeClr val="accent1">
                <a:lumMod val="45000"/>
                <a:lumOff val="55000"/>
              </a:schemeClr>
            </a:gs>
            <a:gs pos="26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764704"/>
            <a:ext cx="8568952" cy="5554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0510" indent="449580"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Известный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итальянский писатель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Джанни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Родари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является автором одного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 эффективных методов развития творческого воображения и причинно-следственного стиля мышления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Бином фантазии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0510" indent="449580" algn="just"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Бином фантазии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это метод стимулирования творческого воображения у детей и взрослых путем комбинирования различных пар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слов. С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помощью Бинома можно не только изобретать новые необычные предметы или совершенствовать имеющиеся, но и сочинять фантастические рассказы и интересные истории.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0510" marR="179705" indent="449580" algn="ctr">
              <a:lnSpc>
                <a:spcPct val="115000"/>
              </a:lnSpc>
              <a:spcAft>
                <a:spcPts val="0"/>
              </a:spcAft>
              <a:tabLst>
                <a:tab pos="5671185" algn="l"/>
              </a:tabLst>
            </a:pPr>
            <a:endParaRPr lang="ru-RU" sz="2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7158" y="6093409"/>
            <a:ext cx="536494" cy="45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557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8458" r="32688" b="50000"/>
          <a:stretch/>
        </p:blipFill>
        <p:spPr>
          <a:xfrm>
            <a:off x="1490771" y="1700808"/>
            <a:ext cx="6036790" cy="493013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39552" y="332656"/>
            <a:ext cx="828092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Проверьте свое воображение и способность к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словотворчесту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ctr"/>
            <a:r>
              <a:rPr lang="ru-RU" sz="28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можно назвать этих необычных животных?</a:t>
            </a:r>
            <a:endParaRPr lang="ru-RU" sz="2800" b="1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7158" y="6196633"/>
            <a:ext cx="536494" cy="45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685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r="60612" b="47619"/>
          <a:stretch/>
        </p:blipFill>
        <p:spPr>
          <a:xfrm>
            <a:off x="899592" y="548679"/>
            <a:ext cx="7560840" cy="568863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2540" y="6237312"/>
            <a:ext cx="536494" cy="45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196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53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63470" t="44651" r="1"/>
          <a:stretch/>
        </p:blipFill>
        <p:spPr>
          <a:xfrm>
            <a:off x="1187624" y="476672"/>
            <a:ext cx="7056784" cy="576708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4408" y="6243754"/>
            <a:ext cx="536494" cy="45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216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0">
              <a:srgbClr val="FE94F1"/>
            </a:gs>
            <a:gs pos="98000">
              <a:srgbClr val="FE94F1"/>
            </a:gs>
            <a:gs pos="70000">
              <a:schemeClr val="accent1">
                <a:lumMod val="45000"/>
                <a:lumOff val="55000"/>
              </a:schemeClr>
            </a:gs>
            <a:gs pos="26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145" y="1052736"/>
            <a:ext cx="8568952" cy="19320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0510" indent="449580" algn="ctr">
              <a:lnSpc>
                <a:spcPct val="107000"/>
              </a:lnSpc>
              <a:spcAft>
                <a:spcPts val="0"/>
              </a:spcAft>
            </a:pPr>
            <a:r>
              <a:rPr lang="ru-RU" sz="8800" b="1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Молодцы </a:t>
            </a:r>
            <a:endParaRPr lang="ru-RU" sz="8800" b="1" dirty="0">
              <a:solidFill>
                <a:srgbClr val="0033CC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0510" marR="179705" indent="449580" algn="ctr">
              <a:lnSpc>
                <a:spcPct val="115000"/>
              </a:lnSpc>
              <a:spcAft>
                <a:spcPts val="0"/>
              </a:spcAft>
              <a:tabLst>
                <a:tab pos="5671185" algn="l"/>
              </a:tabLst>
            </a:pPr>
            <a:endParaRPr lang="ru-RU" sz="2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86" r="99069">
                        <a14:foregroundMark x1="14339" y1="83333" x2="14339" y2="83333"/>
                        <a14:foregroundMark x1="85847" y1="82486" x2="85847" y2="8248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79712" y="2564904"/>
            <a:ext cx="5114925" cy="33718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2850" y="6165304"/>
            <a:ext cx="536494" cy="45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263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Другая 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A0000"/>
      </a:hlink>
      <a:folHlink>
        <a:srgbClr val="FAC08F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Другая 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A0000"/>
      </a:hlink>
      <a:folHlink>
        <a:srgbClr val="FAC08F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Тема Office">
  <a:themeElements>
    <a:clrScheme name="Другая 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A0000"/>
      </a:hlink>
      <a:folHlink>
        <a:srgbClr val="FAC08F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1660</TotalTime>
  <Words>676</Words>
  <Application>Microsoft Office PowerPoint</Application>
  <PresentationFormat>Экран (4:3)</PresentationFormat>
  <Paragraphs>60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Arial</vt:lpstr>
      <vt:lpstr>Calibri</vt:lpstr>
      <vt:lpstr>Monotype Corsiva</vt:lpstr>
      <vt:lpstr>Times New Roman</vt:lpstr>
      <vt:lpstr>Тема Office</vt:lpstr>
      <vt:lpstr>1_Тема Office</vt:lpstr>
      <vt:lpstr>2_Тема Office</vt:lpstr>
      <vt:lpstr>3_Тема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Создание нового или совершенствование имеющегося объекта: кошка + машина = 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ИннА</dc:creator>
  <cp:lastModifiedBy>User</cp:lastModifiedBy>
  <cp:revision>108</cp:revision>
  <dcterms:created xsi:type="dcterms:W3CDTF">2016-01-26T15:29:00Z</dcterms:created>
  <dcterms:modified xsi:type="dcterms:W3CDTF">2020-12-23T05:28:49Z</dcterms:modified>
</cp:coreProperties>
</file>