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310" r:id="rId2"/>
    <p:sldId id="309" r:id="rId3"/>
    <p:sldId id="308" r:id="rId4"/>
    <p:sldId id="307" r:id="rId5"/>
    <p:sldId id="306" r:id="rId6"/>
    <p:sldId id="313" r:id="rId7"/>
    <p:sldId id="314" r:id="rId8"/>
    <p:sldId id="312" r:id="rId9"/>
    <p:sldId id="316" r:id="rId10"/>
    <p:sldId id="317" r:id="rId11"/>
    <p:sldId id="318" r:id="rId12"/>
    <p:sldId id="315" r:id="rId13"/>
    <p:sldId id="311" r:id="rId14"/>
    <p:sldId id="319" r:id="rId15"/>
    <p:sldId id="320" r:id="rId16"/>
    <p:sldId id="326" r:id="rId17"/>
    <p:sldId id="327" r:id="rId18"/>
    <p:sldId id="332" r:id="rId19"/>
    <p:sldId id="335" r:id="rId20"/>
    <p:sldId id="334" r:id="rId21"/>
    <p:sldId id="333" r:id="rId22"/>
    <p:sldId id="321" r:id="rId23"/>
    <p:sldId id="322" r:id="rId24"/>
    <p:sldId id="257" r:id="rId25"/>
    <p:sldId id="258" r:id="rId26"/>
    <p:sldId id="259" r:id="rId27"/>
    <p:sldId id="260" r:id="rId28"/>
    <p:sldId id="261" r:id="rId29"/>
    <p:sldId id="262" r:id="rId30"/>
    <p:sldId id="267" r:id="rId31"/>
    <p:sldId id="268" r:id="rId32"/>
    <p:sldId id="269" r:id="rId33"/>
    <p:sldId id="270" r:id="rId34"/>
    <p:sldId id="271" r:id="rId35"/>
    <p:sldId id="272" r:id="rId36"/>
    <p:sldId id="273" r:id="rId37"/>
    <p:sldId id="274" r:id="rId38"/>
    <p:sldId id="275" r:id="rId39"/>
    <p:sldId id="277" r:id="rId40"/>
    <p:sldId id="278" r:id="rId41"/>
    <p:sldId id="279" r:id="rId42"/>
    <p:sldId id="280" r:id="rId43"/>
    <p:sldId id="281" r:id="rId44"/>
    <p:sldId id="282" r:id="rId45"/>
    <p:sldId id="303" r:id="rId46"/>
    <p:sldId id="293" r:id="rId47"/>
    <p:sldId id="286" r:id="rId48"/>
    <p:sldId id="287" r:id="rId49"/>
    <p:sldId id="288" r:id="rId50"/>
    <p:sldId id="289" r:id="rId51"/>
    <p:sldId id="305" r:id="rId52"/>
    <p:sldId id="290" r:id="rId53"/>
    <p:sldId id="323" r:id="rId54"/>
    <p:sldId id="324" r:id="rId55"/>
    <p:sldId id="325" r:id="rId5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6" autoAdjust="0"/>
    <p:restoredTop sz="94660"/>
  </p:normalViewPr>
  <p:slideViewPr>
    <p:cSldViewPr snapToGrid="0">
      <p:cViewPr varScale="1">
        <p:scale>
          <a:sx n="33" d="100"/>
          <a:sy n="33" d="100"/>
        </p:scale>
        <p:origin x="90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116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629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3858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96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3302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776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028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008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510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621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115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229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808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549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834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895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2A987-D2BD-403F-8171-6E80C7A5991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706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2387" y="353962"/>
            <a:ext cx="9969909" cy="632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Педсовет-деловая 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«Использование здоровьесберегающих технологий в работе педагога»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Систематизация знаний педагогов об оздоровлении детей дошкольного возраста, пропаганда здорового образа жизни среди сотрудников ДОУ;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Обзор нормативно-правовых документов, регламентирующих работу ДОУ с 01.09.2023 года (ФОП ДО, ФАОП ДО).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58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7923" y="619432"/>
            <a:ext cx="10618837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Коррекционные </a:t>
            </a:r>
            <a:r>
              <a:rPr lang="ru-RU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технологии: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4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Сказкотерапия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4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Цветотерапия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Арт –терапия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Музыкотерапия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714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0942" y="294968"/>
            <a:ext cx="11120284" cy="653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Гимнастика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пальчиковая: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Способствует овладению навыкам мелкой моторики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Помогает развивать речь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Повышает работоспособность коры головного мозга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Развивает психические способности: мышление, память, воображение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Снимает тревожность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Дыхательная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гимнастика: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Положительно влияет на обменные процессы, играющие важную роль в кровоснабжении, в том числе и легочной ткани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Улучшает дренажную функцию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бронхов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Восстанавливает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нарушенное носовое дыхание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Способствует восстановлению нормального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крово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лимфоснабжения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Повышает общую сопротивляемость организма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375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8427" y="324465"/>
            <a:ext cx="11002296" cy="554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Точечный массаж и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самомассаж: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 детей сознательно заботиться о своём здоровье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Является профилактикой простудных заболеваний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Повышает жизненный тонуса у детей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Прививает им чувство ответственности за своё здоровье, уверенность в том, что они сами могут помочь себе улучшить своё самочувствие.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Гимнастика для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глаз: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Улучшает циркуляцию крови и внутриглазной жидкости глаз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252920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Укрепляет мышцы глаз	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Улучшает аккомодацию (это способность глаза человека к хорошему качеству зрения на разных расстояниях)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986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9935" y="383458"/>
            <a:ext cx="11120283" cy="589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Релаксация: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 детей расслабляться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Способствует концентрации внимания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Помогает снять напряжение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Снимает возбуждение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Музыкотерапия: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Повышает иммунитет детей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Снимает напряжение и раздражительность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Снимает головную боль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Восстанавливает спокойное дыхание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951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7419" y="324466"/>
            <a:ext cx="11120284" cy="3990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sz="7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Четвертый </a:t>
            </a:r>
            <a:r>
              <a:rPr lang="ru-RU" sz="7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7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endParaRPr lang="ru-RU" sz="7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sz="7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7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Погружение»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50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9432" y="383457"/>
            <a:ext cx="1114978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7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Пятый </a:t>
            </a:r>
            <a:r>
              <a:rPr lang="ru-RU" sz="7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этап – </a:t>
            </a: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7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7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«Решение ситуативных заданий»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410807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0439" y="560438"/>
            <a:ext cx="11238271" cy="6136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5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Педагогическая ситуация  №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1 </a:t>
            </a:r>
            <a:endParaRPr lang="ru-RU" sz="4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Маши часто просят </a:t>
            </a: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брать 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девочку на прогулку, </a:t>
            </a: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боясь,</a:t>
            </a: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 простудится. Что </a:t>
            </a: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должен</a:t>
            </a: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предпринять воспитатель: </a:t>
            </a:r>
            <a:endParaRPr lang="ru-RU" sz="4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удовлетворить просьбу родителей</a:t>
            </a: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 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удовлетворить их просьбу? </a:t>
            </a:r>
            <a:endParaRPr lang="ru-RU" sz="4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что 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еще может предпринять </a:t>
            </a:r>
            <a:endParaRPr lang="ru-RU" sz="4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7333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8427" y="412954"/>
            <a:ext cx="11031792" cy="542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Педагогическая ситуация №2</a:t>
            </a: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Некоторых родителей интересуют лишь</a:t>
            </a: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питания и гигиенического ухода в </a:t>
            </a: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Детском саду.</a:t>
            </a: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179705" indent="-742950" algn="just">
              <a:lnSpc>
                <a:spcPts val="1575"/>
              </a:lnSpc>
              <a:spcAft>
                <a:spcPts val="0"/>
              </a:spcAft>
              <a:buAutoNum type="arabicParenR"/>
            </a:pP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 это можно объяснить?</a:t>
            </a:r>
          </a:p>
          <a:p>
            <a:pPr marL="742950" marR="179705" indent="-742950" algn="just">
              <a:lnSpc>
                <a:spcPts val="1575"/>
              </a:lnSpc>
              <a:spcAft>
                <a:spcPts val="0"/>
              </a:spcAft>
              <a:buAutoNum type="arabicParenR"/>
            </a:pPr>
            <a:endParaRPr lang="ru-RU" sz="4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179705" indent="-742950" algn="just">
              <a:lnSpc>
                <a:spcPts val="1575"/>
              </a:lnSpc>
              <a:spcAft>
                <a:spcPts val="0"/>
              </a:spcAft>
              <a:buAutoNum type="arabicParenR"/>
            </a:pPr>
            <a:endParaRPr lang="ru-RU" sz="4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179705" indent="-742950" algn="just">
              <a:lnSpc>
                <a:spcPts val="1575"/>
              </a:lnSpc>
              <a:spcAft>
                <a:spcPts val="0"/>
              </a:spcAft>
              <a:buAutoNum type="arabicParenR"/>
            </a:pP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может сделать воспитатель, чтобы </a:t>
            </a:r>
          </a:p>
          <a:p>
            <a:pPr marL="742950" marR="179705" indent="-742950" algn="just">
              <a:lnSpc>
                <a:spcPts val="1575"/>
              </a:lnSpc>
              <a:spcAft>
                <a:spcPts val="0"/>
              </a:spcAft>
              <a:buAutoNum type="arabicParenR"/>
            </a:pPr>
            <a:endParaRPr lang="ru-RU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179705" indent="-742950" algn="just">
              <a:lnSpc>
                <a:spcPts val="1575"/>
              </a:lnSpc>
              <a:spcAft>
                <a:spcPts val="0"/>
              </a:spcAft>
              <a:buAutoNum type="arabicParenR"/>
            </a:pPr>
            <a:endParaRPr lang="ru-RU" sz="4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асширить круг педагогически грамотных </a:t>
            </a: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endParaRPr lang="ru-RU" sz="4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79705" algn="just">
              <a:lnSpc>
                <a:spcPts val="1575"/>
              </a:lnSpc>
              <a:spcAft>
                <a:spcPts val="0"/>
              </a:spcAft>
            </a:pP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родителей? 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177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8929" y="412955"/>
            <a:ext cx="1109078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Педагогическая ситуация №3 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Семья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отправилась на прогулку в лес. Во время отдыха сын 9 лет забрался на верхушку дерева. Дочь 5 лет тоже пыталась, но у неё не получилось. Она заплакала и стала просить родителей помочь ей. Какая из предложенных реакций родителей наиболее правильная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? (А наиболее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часто встречающаяся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?)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Родители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накричали на сына, потребовали немедленно слезть с дерева и обоим детям строго-настрого запретили влезать на деревья, объяснив им, что это опасно.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Отец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похвалил сына за ловкость, помог дочери подняться на нижнюю ветку дерева, затем самостоятельно спуститься вниз.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Девочка несколько раз повторила упражнение.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успокоила плачущую дочь, ласково попросила сына спуститься на землю, а затем его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наругала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693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943" y="530942"/>
            <a:ext cx="1117927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ситуация №4. 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привела ребенка в детский сад и увидела, что в группе открыта фрамуга, выразив недовольство воспитателю группы и выслушав доводы воспитателя, она обратилась в администрацию детского сада. Оцените действия мамы. Что могла ответить воспитатель на вопрос мамы?</a:t>
            </a:r>
          </a:p>
        </p:txBody>
      </p:sp>
    </p:spTree>
    <p:extLst>
      <p:ext uri="{BB962C8B-B14F-4D97-AF65-F5344CB8AC3E}">
        <p14:creationId xmlns:p14="http://schemas.microsoft.com/office/powerpoint/2010/main" val="2068310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4839" y="353961"/>
            <a:ext cx="9232489" cy="554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Повестка дня.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использовании различных видов здоровьесберегающих технологий в МБДОУ №5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г.Щёлкино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проведении Консультации-тренинга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«Профилактика профессионального выгорания педагога» (Дёмина Н.А.).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внедрении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образовательный процесс ФОП ДО и ФАОП ДО с 01.09.2023. Особенности работы над ООП ДО и АОП ДО в МБДОУ №5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г.Щёлкино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проекте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решения педсовета. Его обсуждение и дополнение.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29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943" y="530942"/>
            <a:ext cx="111792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ситуация №5. </a:t>
            </a: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сказала Свете: «Сегодня в бассейн не ходи, у тебя небольшой насморк». Вечером, забирая ребенка из д/с, мама узнает, что Света купалась. Свое недовольство она выразила воспитателю. Права ли мама?</a:t>
            </a:r>
          </a:p>
        </p:txBody>
      </p:sp>
    </p:spTree>
    <p:extLst>
      <p:ext uri="{BB962C8B-B14F-4D97-AF65-F5344CB8AC3E}">
        <p14:creationId xmlns:p14="http://schemas.microsoft.com/office/powerpoint/2010/main" val="3139409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0943" y="530942"/>
            <a:ext cx="111792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ситуация № 6. 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группе готовится открытый просмотр занятия. Вова,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гиперактивный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ребенок, по мнению воспитателей, будет мешать проведению мероприятия. В момент проведения открытого просмотра мальчика уводят в другую группу. Узнав об этом, родители идут с жалобой к администрации. Разъясните эту ситуацию.</a:t>
            </a:r>
          </a:p>
        </p:txBody>
      </p:sp>
    </p:spTree>
    <p:extLst>
      <p:ext uri="{BB962C8B-B14F-4D97-AF65-F5344CB8AC3E}">
        <p14:creationId xmlns:p14="http://schemas.microsoft.com/office/powerpoint/2010/main" val="1278739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0943" y="530942"/>
            <a:ext cx="11179276" cy="5334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6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Шестой этап </a:t>
            </a:r>
            <a:r>
              <a:rPr lang="ru-RU" sz="6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Консультация-тренинг </a:t>
            </a:r>
            <a:r>
              <a:rPr lang="ru-RU" sz="6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«Профилактика эмоционального выгорания педагога» </a:t>
            </a:r>
            <a:r>
              <a:rPr lang="ru-RU" sz="6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(педагог-психолог Дёмина </a:t>
            </a:r>
            <a:r>
              <a:rPr lang="ru-RU" sz="6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Н.А.).</a:t>
            </a:r>
            <a:endParaRPr lang="ru-RU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71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8427" y="383457"/>
            <a:ext cx="10972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7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Седьмой </a:t>
            </a:r>
            <a:r>
              <a:rPr lang="ru-RU" sz="7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этап – «Что год грядущий нам готовит?» 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910057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51" y="324465"/>
            <a:ext cx="12118150" cy="619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99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410" y="0"/>
            <a:ext cx="123748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85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08" y="0"/>
            <a:ext cx="1219501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89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4" y="-15377"/>
            <a:ext cx="12164786" cy="687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36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19"/>
            <a:ext cx="12192000" cy="686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05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28502" cy="683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47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5406" y="943897"/>
            <a:ext cx="10028904" cy="3834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7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Первый этап – </a:t>
            </a:r>
            <a:endParaRPr lang="ru-RU" sz="72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7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7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 мой, зеркальце, скажи».</a:t>
            </a:r>
            <a:endParaRPr lang="ru-RU" sz="6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15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37"/>
            <a:ext cx="12191999" cy="684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65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1" y="-4694"/>
            <a:ext cx="12183669" cy="686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1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301" cy="685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9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9"/>
            <a:ext cx="12191999" cy="685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8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33"/>
            <a:ext cx="12192000" cy="686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10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457" y="9790"/>
            <a:ext cx="12209457" cy="684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1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1566"/>
            <a:ext cx="12192000" cy="690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00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205607" cy="685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38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33"/>
            <a:ext cx="12192000" cy="686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29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66" y="9292"/>
            <a:ext cx="12208565" cy="684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0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4903" y="530941"/>
            <a:ext cx="10559845" cy="3834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7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Второй этап – «Я работаю над своим здоровьем». </a:t>
            </a:r>
            <a:endParaRPr lang="ru-RU" sz="6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56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118" y="6804"/>
            <a:ext cx="12204118" cy="685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0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08" y="848"/>
            <a:ext cx="12193508" cy="685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9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804"/>
            <a:ext cx="12192000" cy="687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7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74" y="-1"/>
            <a:ext cx="11956026" cy="672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60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66"/>
            <a:ext cx="12192000" cy="684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0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Федеральная адаптированная образовательная программа дошкольного образования: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изучаем, обсуждаем, размышляем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3477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465" y="265471"/>
            <a:ext cx="11867535" cy="4887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3200" dirty="0" smtClean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32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Просвещения РФ от 24 ноября 2022 года № 1022 была утверждена адаптированная образовательная программа дошкольного образования для обучающихся с ОВЗ (далее – ФАОП ДО), разработанная в соответствии с требованиями ФГОС дошкольного образования.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35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6477" y="206477"/>
            <a:ext cx="11985523" cy="482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2800" dirty="0" smtClean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28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ru-RU" sz="28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ФАОП ДО является документом, в соответствии с которым организации, осуществляющие образовательную деятельность на уровне дошкольного образования, самостоятельно разрабатывают и утверждают адаптированные образовательные программы дошкольного образования (далее – АОП ДО) для обучающихся раннего и дошкольного возраста с ограниченными возможностями здоровья, в том числе: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75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67384"/>
            <a:ext cx="12192000" cy="5628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нарушениями слуха (глухих, слабослышащих и позднооглохших, перенесших операцию по </a:t>
            </a:r>
            <a:r>
              <a:rPr lang="ru-RU" sz="260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кохлеарной</a:t>
            </a: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имплантации);</a:t>
            </a:r>
            <a:endParaRPr lang="ru-RU" sz="26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нарушениями зрения (слепых, слабовидящих, с </a:t>
            </a:r>
            <a:r>
              <a:rPr lang="ru-RU" sz="260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амблиопией</a:t>
            </a: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косоглазием);</a:t>
            </a:r>
            <a:endParaRPr lang="ru-RU" sz="26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тяжелыми нарушениями речи;</a:t>
            </a:r>
            <a:endParaRPr lang="ru-RU" sz="26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нарушениями опорно-двигательного аппарата;</a:t>
            </a:r>
            <a:endParaRPr lang="ru-RU" sz="26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задержкой психического развития;</a:t>
            </a:r>
            <a:endParaRPr lang="ru-RU" sz="26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расстройствами аутистического спектра;</a:t>
            </a:r>
            <a:endParaRPr lang="ru-RU" sz="26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умственной отсталостью (интеллектуальными нарушениями);</a:t>
            </a:r>
            <a:endParaRPr lang="ru-RU" sz="26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тяжелыми множественными нарушениями развития.</a:t>
            </a:r>
            <a:endParaRPr lang="ru-RU" sz="260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58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703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2800" dirty="0" smtClean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28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ru-RU" sz="28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ФАОП ДО включает три раздела: целевой, содержательный, организационный.</a:t>
            </a:r>
            <a:endParaRPr lang="ru-RU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ru-RU" sz="2800" b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Целевой раздел ФАОП ДО</a:t>
            </a:r>
            <a:r>
              <a:rPr lang="ru-RU" sz="28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включает пояснительную 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10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2387" y="294968"/>
            <a:ext cx="10707329" cy="510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72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7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Третий </a:t>
            </a:r>
            <a:r>
              <a:rPr lang="ru-RU" sz="7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 – «Методическая минутка»</a:t>
            </a:r>
            <a:endParaRPr lang="ru-RU" sz="6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94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63747"/>
            <a:ext cx="121920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</a:pPr>
            <a:r>
              <a:rPr lang="ru-RU" sz="3200" b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ФАОП ДО</a:t>
            </a: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включает описание образовательной деятельности по пяти образовательным областям: </a:t>
            </a:r>
          </a:p>
          <a:p>
            <a:pPr marL="457200" indent="-457200">
              <a:spcAft>
                <a:spcPts val="2400"/>
              </a:spcAft>
              <a:buAutoNum type="arabicPeriod"/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развитие; </a:t>
            </a:r>
          </a:p>
          <a:p>
            <a:pPr marL="457200" indent="-457200">
              <a:spcAft>
                <a:spcPts val="2400"/>
              </a:spcAft>
              <a:buAutoNum type="arabicPeriod"/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развитие; </a:t>
            </a:r>
          </a:p>
          <a:p>
            <a:pPr marL="457200" indent="-457200">
              <a:spcAft>
                <a:spcPts val="2400"/>
              </a:spcAft>
              <a:buAutoNum type="arabicPeriod"/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речевое развитие; </a:t>
            </a:r>
          </a:p>
          <a:p>
            <a:pPr marL="457200" indent="-457200">
              <a:spcAft>
                <a:spcPts val="2400"/>
              </a:spcAft>
              <a:buAutoNum type="arabicPeriod"/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развитие; </a:t>
            </a:r>
          </a:p>
          <a:p>
            <a:pPr marL="457200" indent="-457200">
              <a:spcAft>
                <a:spcPts val="2400"/>
              </a:spcAft>
              <a:buAutoNum type="arabicPeriod"/>
            </a:pP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физическое развитие. 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18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175" y="-1"/>
            <a:ext cx="1135856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</a:pP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Кроме того, раздел включает информацию о формах, способах, методах и средствах реализации программы, которые отражают аспекты образовательной среды: </a:t>
            </a:r>
            <a:endParaRPr lang="ru-RU" sz="2800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2400"/>
              </a:spcAft>
              <a:buAutoNum type="arabicPeriod"/>
            </a:pPr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развивающая образовательная среда; </a:t>
            </a:r>
            <a:endParaRPr lang="ru-RU" sz="2800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2400"/>
              </a:spcAft>
              <a:buAutoNum type="arabicPeriod"/>
            </a:pPr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 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взаимодействия с педагогическим работником; </a:t>
            </a:r>
            <a:endParaRPr lang="ru-RU" sz="2800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2400"/>
              </a:spcAft>
              <a:buAutoNum type="arabicPeriod"/>
            </a:pPr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 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взаимодействия с другими детьми; </a:t>
            </a:r>
            <a:endParaRPr lang="ru-RU" sz="2800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2400"/>
              </a:spcAft>
              <a:buAutoNum type="arabicPeriod"/>
            </a:pPr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отношений ребенка к миру, к другим людям, к себе; </a:t>
            </a:r>
            <a:endParaRPr lang="ru-RU" sz="2800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2400"/>
              </a:spcAft>
              <a:buAutoNum type="arabicPeriod"/>
            </a:pPr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деятельности по профессиональной коррекции нарушений развития обучающихся (программу коррекционно-развивающей работы).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42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5633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3200" b="1" dirty="0" smtClean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ru-RU" sz="3200" b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ФАОП ДО</a:t>
            </a:r>
            <a:r>
              <a:rPr lang="ru-RU" sz="3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содержит психолого-педагогические условия, обеспечивающие развитие ребенка той или иной нозологической группы, особенности организации развивающей предметно-пространственной среды, федеральный календарный план воспитательной работы с перечнем основных государственных и народных праздников, памятных дат в календарном плане воспитательной работы дошкольной образовательной организации.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1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9935" y="324466"/>
            <a:ext cx="1117927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75"/>
              </a:lnSpc>
              <a:spcAft>
                <a:spcPts val="0"/>
              </a:spcAft>
            </a:pPr>
            <a:endParaRPr lang="ru-RU" sz="4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Aft>
                <a:spcPts val="0"/>
              </a:spcAft>
            </a:pPr>
            <a:endParaRPr lang="ru-RU" sz="4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Aft>
                <a:spcPts val="0"/>
              </a:spcAft>
            </a:pPr>
            <a:endParaRPr lang="ru-RU" sz="4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Aft>
                <a:spcPts val="0"/>
              </a:spcAft>
            </a:pPr>
            <a:endParaRPr lang="ru-RU" sz="4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Aft>
                <a:spcPts val="0"/>
              </a:spcAft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Aft>
                <a:spcPts val="0"/>
              </a:spcAft>
            </a:pPr>
            <a:endParaRPr lang="ru-RU" sz="7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Aft>
                <a:spcPts val="0"/>
              </a:spcAft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Aft>
                <a:spcPts val="0"/>
              </a:spcAft>
            </a:pPr>
            <a:endParaRPr lang="ru-RU" sz="7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Aft>
                <a:spcPts val="0"/>
              </a:spcAft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Aft>
                <a:spcPts val="0"/>
              </a:spcAft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</a:pPr>
            <a:r>
              <a:rPr lang="ru-RU" sz="7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Восьмой этап </a:t>
            </a:r>
            <a:r>
              <a:rPr lang="ru-RU" sz="7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pPr>
              <a:lnSpc>
                <a:spcPts val="1575"/>
              </a:lnSpc>
            </a:pPr>
            <a:endParaRPr lang="ru-RU" sz="7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</a:pPr>
            <a:endParaRPr lang="ru-RU" sz="7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</a:pPr>
            <a:endParaRPr lang="ru-RU" sz="7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</a:pPr>
            <a:endParaRPr lang="ru-RU" sz="7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</a:pPr>
            <a:endParaRPr lang="ru-RU" sz="7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</a:pPr>
            <a:r>
              <a:rPr lang="ru-RU" sz="7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«Рефлексия»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Aft>
                <a:spcPts val="0"/>
              </a:spcAft>
            </a:pPr>
            <a:endParaRPr lang="ru-RU" sz="4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49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476" y="0"/>
            <a:ext cx="11985523" cy="6877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решения педсовета: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Регулярно применять в своей работе технологии ЗОЖ: различные виды гимнастики, подвижные и спортивные игры, закаливание,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оздоравливающие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мероприятия, музыкальное сопровождение в образовательном процессе.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проведении гимнастик учитывать: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индивидуальный и дифференцированный подход;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использовать музыкальное сопровождение;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разнообразить формы организации гимнастики.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Регулярно информировать родителей по вопросам здоровьесбережения (стенды, папки- раскладушки, плакаты и т. д.).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При планировании физкультурно-оздоровительной работы планировать разные виды подвижных игр на комплекс мышц.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Пополнить спортивные уголки оборудованием, пособиями для закаливания детей, атрибутами для подвижных игр, дополнить уголки каталогами, иллюстративным материалом для ознакомления детей с видами спорта. При оформлении учитывать эстетичность, доступность.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Разработанные рекомендации по профилактике профессиональных деформаций педагогов с проведением тренингов, упражнений ориентированных на формирование личностных ресурсов стрессоустойчивости и повышение мотиваций на дальнейшую практическую работу по профилактике выгорания разместить на официальном сайте МБДОУ №5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г.Щёлкино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странице педагога-психолога Дёминой Н.А.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Обеспечить формирование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благоприятной психологической атмосферы в коллективе, использование системы поощрений, обеспечение условий для создания ситуации успеха и эмоциональной включенности сотрудников в образовательную и социальную деятельность.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Рабочей группе по внедрению и переходу на ФОП ДО и ФАОП ДО проводить заседания согласно плану-графику, с ведением протоколов заседаний.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Педагогическому коллективу детально ознакомиться с ФОП ДО и ФАОП ДО.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Педагогическим работникам МБДОУ №5 разработать рабочие программы согласно ООП ДО и АОП ДО, составленных в соответствии с ФОП ДО и ФАОП ДО </a:t>
            </a:r>
            <a:r>
              <a:rPr lang="ru-RU" sz="1600" dirty="0" err="1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31.08.2023.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81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949" y="442452"/>
            <a:ext cx="111497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8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8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8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Спасибо </a:t>
            </a:r>
            <a:r>
              <a:rPr lang="ru-RU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 внимание</a:t>
            </a:r>
            <a:r>
              <a:rPr lang="ru-RU" sz="8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!!!!!</a:t>
            </a:r>
          </a:p>
          <a:p>
            <a:pPr algn="ctr">
              <a:spcAft>
                <a:spcPts val="0"/>
              </a:spcAft>
            </a:pPr>
            <a:r>
              <a:rPr lang="ru-RU" sz="8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Будьте здоровы!!!!!</a:t>
            </a:r>
            <a:endParaRPr lang="ru-RU" sz="5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47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6413" y="383457"/>
            <a:ext cx="10972799" cy="554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Здоровьесберегающая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технология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это система мер, включающая взаимосвязь и взаимодействие всех факторов образовательной среды, направленных на сохранение здоровья ребенка на всех этапах его обучения и развития.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здоровьесбережения: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сохранение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здоровья детей и повышение двигательной активности и умственной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работоспособности;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создание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адекватных условий для развития, обучения, оздоровления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создание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положительного эмоционального настроя и снятие психоэмоционального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напряжения.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87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2890" y="442452"/>
            <a:ext cx="10353368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36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Здоровьесберегающие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образовательные технологии делятся на три 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группы: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Технологии сохранения и стимулирования здоровья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Технологии обучения здоровому образу жизни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Коррекционные технологии.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70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7419" y="412955"/>
            <a:ext cx="11031793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 сохранения и 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стимулирования: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Динамические паузы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Подвижные и спортивные игры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Релаксация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Гимнастика пальчиковая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Гимнастика для глаз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Гимнастика дыхательная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Бодрящая гимнастика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61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7923" y="471948"/>
            <a:ext cx="10884309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36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обучения здоровому образу 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жизни: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Утренняя гимнастика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Физкультурные занятия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Точечный массаж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Проблемно-игровые и коммуникативные игры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86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158</TotalTime>
  <Words>982</Words>
  <Application>Microsoft Office PowerPoint</Application>
  <PresentationFormat>Широкоэкранный</PresentationFormat>
  <Paragraphs>241</Paragraphs>
  <Slides>55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2" baseType="lpstr">
      <vt:lpstr>Arial</vt:lpstr>
      <vt:lpstr>Calibri</vt:lpstr>
      <vt:lpstr>Symbol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Федеральная адаптированная образовательная программа дошкольного образования: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</cp:revision>
  <dcterms:created xsi:type="dcterms:W3CDTF">2023-02-20T12:22:51Z</dcterms:created>
  <dcterms:modified xsi:type="dcterms:W3CDTF">2023-03-15T08:25:00Z</dcterms:modified>
</cp:coreProperties>
</file>