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8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0DC"/>
    <a:srgbClr val="BC5095"/>
    <a:srgbClr val="B7CF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/>
          <p:nvPr/>
        </p:nvSpPr>
        <p:spPr>
          <a:xfrm>
            <a:off x="3923929" y="4195619"/>
            <a:ext cx="4896543" cy="2329725"/>
          </a:xfrm>
          <a:prstGeom prst="rect">
            <a:avLst/>
          </a:prstGeom>
          <a:solidFill>
            <a:schemeClr val="lt1">
              <a:alpha val="98823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1763689" y="332657"/>
            <a:ext cx="7056783" cy="4032448"/>
          </a:xfrm>
          <a:prstGeom prst="rect">
            <a:avLst/>
          </a:prstGeom>
          <a:solidFill>
            <a:schemeClr val="lt1">
              <a:alpha val="93725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2" descr="http://img-fotki.yandex.ru/get/5647/134091466.65/0_aabb3_cd99640d_L.png"/>
          <p:cNvPicPr preferRelativeResize="0"/>
          <p:nvPr/>
        </p:nvPicPr>
        <p:blipFill rotWithShape="1">
          <a:blip r:embed="rId2">
            <a:alphaModFix/>
          </a:blip>
          <a:srcRect b="1959"/>
          <a:stretch/>
        </p:blipFill>
        <p:spPr>
          <a:xfrm>
            <a:off x="307975" y="1735138"/>
            <a:ext cx="4408488" cy="482441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2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297533" y="332657"/>
            <a:ext cx="8522939" cy="6192688"/>
          </a:xfrm>
          <a:prstGeom prst="rect">
            <a:avLst/>
          </a:prstGeom>
          <a:solidFill>
            <a:schemeClr val="lt1">
              <a:alpha val="98823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3" descr="http://img-fotki.yandex.ru/get/5647/134091466.65/0_aabb3_cd99640d_L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7975" y="3475038"/>
            <a:ext cx="2849563" cy="30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 descr="http://img-fotki.yandex.ru/get/5647/134091466.65/0_aabb3_cd99640d_L.png"/>
          <p:cNvPicPr preferRelativeResize="0"/>
          <p:nvPr/>
        </p:nvPicPr>
        <p:blipFill rotWithShape="1">
          <a:blip r:embed="rId3">
            <a:alphaModFix/>
          </a:blip>
          <a:srcRect t="-208"/>
          <a:stretch/>
        </p:blipFill>
        <p:spPr>
          <a:xfrm>
            <a:off x="7050088" y="4679950"/>
            <a:ext cx="1770062" cy="187166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297533" y="332657"/>
            <a:ext cx="8522939" cy="6192688"/>
          </a:xfrm>
          <a:prstGeom prst="rect">
            <a:avLst/>
          </a:prstGeom>
          <a:solidFill>
            <a:schemeClr val="lt1">
              <a:alpha val="98823"/>
            </a:schemeClr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Google Shape;36;p4" descr="http://img-fotki.yandex.ru/get/5647/134091466.65/0_aabb3_cd99640d_L.png"/>
          <p:cNvPicPr preferRelativeResize="0"/>
          <p:nvPr/>
        </p:nvPicPr>
        <p:blipFill rotWithShape="1">
          <a:blip r:embed="rId2">
            <a:alphaModFix/>
          </a:blip>
          <a:srcRect t="-208"/>
          <a:stretch/>
        </p:blipFill>
        <p:spPr>
          <a:xfrm>
            <a:off x="7050088" y="4679950"/>
            <a:ext cx="1770062" cy="187166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body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nsportal.ru/user/33485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193EA"/>
            </a:gs>
            <a:gs pos="17999">
              <a:srgbClr val="FFFF00"/>
            </a:gs>
            <a:gs pos="30000">
              <a:srgbClr val="9966FF"/>
            </a:gs>
            <a:gs pos="42000">
              <a:srgbClr val="FF3399"/>
            </a:gs>
            <a:gs pos="58000">
              <a:srgbClr val="FFFF00"/>
            </a:gs>
            <a:gs pos="67999">
              <a:srgbClr val="F193EA"/>
            </a:gs>
            <a:gs pos="82001">
              <a:srgbClr val="FFFF00"/>
            </a:gs>
            <a:gs pos="100000">
              <a:srgbClr val="F193EA"/>
            </a:gs>
          </a:gsLst>
          <a:lin ang="1890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02" y="-1"/>
            <a:ext cx="9143799" cy="6851983"/>
          </a:xfrm>
          <a:prstGeom prst="frame">
            <a:avLst>
              <a:gd name="adj1" fmla="val 4397"/>
            </a:avLst>
          </a:prstGeom>
          <a:gradFill>
            <a:gsLst>
              <a:gs pos="0">
                <a:srgbClr val="F193EA"/>
              </a:gs>
              <a:gs pos="17999">
                <a:srgbClr val="FFFF00"/>
              </a:gs>
              <a:gs pos="31000">
                <a:srgbClr val="9966FF"/>
              </a:gs>
              <a:gs pos="44000">
                <a:srgbClr val="FF3399"/>
              </a:gs>
              <a:gs pos="63000">
                <a:srgbClr val="CC99FF"/>
              </a:gs>
              <a:gs pos="82001">
                <a:srgbClr val="FFFF00"/>
              </a:gs>
              <a:gs pos="100000">
                <a:srgbClr val="F193EA"/>
              </a:gs>
            </a:gsLst>
            <a:lin ang="189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/>
        </p:nvSpPr>
        <p:spPr>
          <a:xfrm>
            <a:off x="1296988" y="6616700"/>
            <a:ext cx="3024187" cy="246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0" i="0" u="none" strike="noStrike" cap="none">
                <a:solidFill>
                  <a:srgbClr val="FFC000"/>
                </a:solidFill>
                <a:latin typeface="Corsiva"/>
                <a:ea typeface="Corsiva"/>
                <a:cs typeface="Corsiva"/>
                <a:sym typeface="Corsiva"/>
              </a:rPr>
              <a:t>Матюшкина А.В. </a:t>
            </a:r>
            <a:r>
              <a:rPr lang="ru-RU" sz="1000" b="0" i="0" u="sng" strike="noStrike" cap="none">
                <a:solidFill>
                  <a:schemeClr val="hlink"/>
                </a:solidFill>
                <a:latin typeface="Corsiva"/>
                <a:ea typeface="Corsiva"/>
                <a:cs typeface="Corsiva"/>
                <a:sym typeface="Corsiva"/>
                <a:hlinkClick r:id="rId13"/>
              </a:rPr>
              <a:t>http://nsportal.ru/user/33485</a:t>
            </a:r>
            <a:r>
              <a:rPr lang="ru-RU" sz="1000" b="0" i="0" u="none" strike="noStrike" cap="none">
                <a:solidFill>
                  <a:schemeClr val="dk1"/>
                </a:solidFill>
                <a:latin typeface="Corsiva"/>
                <a:ea typeface="Corsiva"/>
                <a:cs typeface="Corsiva"/>
                <a:sym typeface="Corsiva"/>
              </a:rPr>
              <a:t>  </a:t>
            </a: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ctrTitle"/>
          </p:nvPr>
        </p:nvSpPr>
        <p:spPr>
          <a:xfrm>
            <a:off x="2051050" y="1916113"/>
            <a:ext cx="6591300" cy="158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b="1" dirty="0" smtClean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 </a:t>
            </a:r>
            <a:r>
              <a:rPr lang="ru-RU" sz="2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8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«Мама милая моя»</a:t>
            </a:r>
            <a:endParaRPr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"/>
          </p:nvPr>
        </p:nvSpPr>
        <p:spPr>
          <a:xfrm>
            <a:off x="3906982" y="4797425"/>
            <a:ext cx="4697268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Составили: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 старшей логопедической группы №3(2)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Сизова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К.О. , Романюк Н.Ю.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учитель-логопед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Пермякова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Е.А.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Габдулина Д.Г.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г. Щёлкино2024 г.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None/>
            </a:pPr>
            <a:endParaRPr sz="255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2195513" y="692150"/>
            <a:ext cx="610235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244436" y="544606"/>
            <a:ext cx="63280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комбинированного вида № 5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Золотая рыбка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Щёлкино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Ленинского района Республики Крым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607834"/>
            <a:ext cx="4106174" cy="250166"/>
          </a:xfrm>
          <a:prstGeom prst="rect">
            <a:avLst/>
          </a:prstGeom>
          <a:solidFill>
            <a:srgbClr val="B7CF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>
            <a:spLocks noGrp="1"/>
          </p:cNvSpPr>
          <p:nvPr>
            <p:ph type="title"/>
          </p:nvPr>
        </p:nvSpPr>
        <p:spPr>
          <a:xfrm>
            <a:off x="430695" y="609802"/>
            <a:ext cx="8147248" cy="4451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Рисунок 2" descr="D:\3 ГРУППА\МАМЫ\1733224451189.jpg"/>
          <p:cNvPicPr/>
          <p:nvPr/>
        </p:nvPicPr>
        <p:blipFill>
          <a:blip r:embed="rId3" cstate="print">
            <a:lum contrast="10000"/>
          </a:blip>
          <a:srcRect l="4881" t="5085" r="4287"/>
          <a:stretch>
            <a:fillRect/>
          </a:stretch>
        </p:blipFill>
        <p:spPr bwMode="auto">
          <a:xfrm rot="21295721">
            <a:off x="669467" y="959324"/>
            <a:ext cx="2976136" cy="2397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D:\3 ГРУППА\МАМЫ\1734181444416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 rot="343256">
            <a:off x="5157946" y="1104206"/>
            <a:ext cx="3229566" cy="2274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870858" y="533400"/>
            <a:ext cx="4812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«СЕМЬЯ»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80857" y="629728"/>
            <a:ext cx="36031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 МАМА -САМАЯ, САМАЯ…»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3 ГРУППА\МАМЫ\1732178522890.jpg"/>
          <p:cNvPicPr/>
          <p:nvPr/>
        </p:nvPicPr>
        <p:blipFill>
          <a:blip r:embed="rId5" cstate="print">
            <a:lum contrast="10000"/>
          </a:blip>
          <a:srcRect l="5231" r="6036" b="5898"/>
          <a:stretch>
            <a:fillRect/>
          </a:stretch>
        </p:blipFill>
        <p:spPr bwMode="auto">
          <a:xfrm>
            <a:off x="1535501" y="3623094"/>
            <a:ext cx="4295955" cy="311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571472" y="785794"/>
            <a:ext cx="8229600" cy="521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endParaRPr dirty="0"/>
          </a:p>
        </p:txBody>
      </p:sp>
      <p:pic>
        <p:nvPicPr>
          <p:cNvPr id="3" name="Рисунок 2" descr="D:\3 ГРУППА\МАМЫ\1732178488509.jpg"/>
          <p:cNvPicPr/>
          <p:nvPr/>
        </p:nvPicPr>
        <p:blipFill>
          <a:blip r:embed="rId3" cstate="print">
            <a:lum bright="-10000" contrast="20000"/>
          </a:blip>
          <a:srcRect t="6410" r="2703" b="25824"/>
          <a:stretch>
            <a:fillRect/>
          </a:stretch>
        </p:blipFill>
        <p:spPr bwMode="auto">
          <a:xfrm>
            <a:off x="2510288" y="3278037"/>
            <a:ext cx="5960852" cy="322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D:\3 ГРУППА\МАМЫ\1734181410311.jpg"/>
          <p:cNvPicPr/>
          <p:nvPr/>
        </p:nvPicPr>
        <p:blipFill>
          <a:blip r:embed="rId4" cstate="print">
            <a:lum contrast="10000"/>
          </a:blip>
          <a:srcRect l="5951" r="15310"/>
          <a:stretch>
            <a:fillRect/>
          </a:stretch>
        </p:blipFill>
        <p:spPr bwMode="auto">
          <a:xfrm rot="21085508">
            <a:off x="418712" y="486098"/>
            <a:ext cx="4601861" cy="2671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93299" y="6556075"/>
            <a:ext cx="3985404" cy="3019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Развлечение  ко Дню матери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"/>
          </p:nvPr>
        </p:nvSpPr>
        <p:spPr>
          <a:xfrm>
            <a:off x="683568" y="980728"/>
            <a:ext cx="4038600" cy="5126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2"/>
          </p:nvPr>
        </p:nvSpPr>
        <p:spPr>
          <a:xfrm>
            <a:off x="4932040" y="908720"/>
            <a:ext cx="4038600" cy="535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lum bright="10000" contrast="10000"/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5493" b="13914"/>
          <a:stretch/>
        </p:blipFill>
        <p:spPr bwMode="auto">
          <a:xfrm rot="21276326">
            <a:off x="589485" y="812947"/>
            <a:ext cx="2740025" cy="29432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print">
            <a:lum contrast="20000"/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2536" r="11111" b="11065"/>
          <a:stretch/>
        </p:blipFill>
        <p:spPr bwMode="auto">
          <a:xfrm rot="703978">
            <a:off x="5424026" y="898286"/>
            <a:ext cx="2967355" cy="25901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5" cstate="print">
            <a:lum bright="10000" contrast="10000"/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b="32898"/>
          <a:stretch/>
        </p:blipFill>
        <p:spPr bwMode="auto">
          <a:xfrm rot="21037832">
            <a:off x="1364669" y="4201065"/>
            <a:ext cx="3065145" cy="2743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8" name="Рисунок 7" descr="C:\Users\WINDOWS 10\Downloads\IMG-20241121-WA0008.jpg"/>
          <p:cNvPicPr/>
          <p:nvPr/>
        </p:nvPicPr>
        <p:blipFill>
          <a:blip r:embed="rId6" cstate="print">
            <a:lum contrast="20000"/>
          </a:blip>
          <a:srcRect l="31211" t="17574" r="7598" b="23726"/>
          <a:stretch>
            <a:fillRect/>
          </a:stretch>
        </p:blipFill>
        <p:spPr bwMode="auto">
          <a:xfrm rot="364440">
            <a:off x="5091512" y="3793881"/>
            <a:ext cx="2411540" cy="308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 txBox="1">
            <a:spLocks noGrp="1"/>
          </p:cNvSpPr>
          <p:nvPr>
            <p:ph type="title"/>
          </p:nvPr>
        </p:nvSpPr>
        <p:spPr>
          <a:xfrm>
            <a:off x="457200" y="928670"/>
            <a:ext cx="8229600" cy="628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800" dirty="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lang="ru-RU" sz="2800" dirty="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2800" dirty="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2800" dirty="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2800" dirty="0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Рисунок 2" descr="D:\3 ГРУППА\МАМЫ\1732468379475.jpg"/>
          <p:cNvPicPr/>
          <p:nvPr/>
        </p:nvPicPr>
        <p:blipFill>
          <a:blip r:embed="rId3" cstate="print">
            <a:lum contrast="20000"/>
          </a:blip>
          <a:srcRect l="4084" t="11444" b="33242"/>
          <a:stretch>
            <a:fillRect/>
          </a:stretch>
        </p:blipFill>
        <p:spPr bwMode="auto">
          <a:xfrm>
            <a:off x="396814" y="396815"/>
            <a:ext cx="6170403" cy="3018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D:\3 ГРУППА\МАМЫ\1732468436966.jpg"/>
          <p:cNvPicPr/>
          <p:nvPr/>
        </p:nvPicPr>
        <p:blipFill>
          <a:blip r:embed="rId4" cstate="print">
            <a:lum bright="-10000" contrast="20000"/>
          </a:blip>
          <a:srcRect t="5128" r="1603" b="16850"/>
          <a:stretch>
            <a:fillRect/>
          </a:stretch>
        </p:blipFill>
        <p:spPr bwMode="auto">
          <a:xfrm>
            <a:off x="3338423" y="3424687"/>
            <a:ext cx="5493505" cy="3243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01926" y="6564703"/>
            <a:ext cx="3502324" cy="2932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5"/>
          <p:cNvSpPr txBox="1"/>
          <p:nvPr/>
        </p:nvSpPr>
        <p:spPr>
          <a:xfrm>
            <a:off x="684213" y="2565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>
                <a:solidFill>
                  <a:srgbClr val="0000CC"/>
                </a:solidFill>
                <a:latin typeface="Corsiva"/>
                <a:ea typeface="Corsiva"/>
                <a:cs typeface="Corsiva"/>
                <a:sym typeface="Corsiva"/>
              </a:rPr>
              <a:t>Спасибо за внимание!!!</a:t>
            </a:r>
            <a:endParaRPr sz="2800">
              <a:solidFill>
                <a:srgbClr val="0000CC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9177" y="6521571"/>
            <a:ext cx="3985404" cy="3364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/>
          <p:nvPr/>
        </p:nvSpPr>
        <p:spPr>
          <a:xfrm>
            <a:off x="1236519" y="1122218"/>
            <a:ext cx="7055426" cy="410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групповой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Тип </a:t>
            </a:r>
            <a:r>
              <a:rPr lang="ru-RU" sz="2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проекта:</a:t>
            </a:r>
            <a:r>
              <a:rPr lang="ru-RU" sz="2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познавательно-творческий,</a:t>
            </a:r>
            <a:r>
              <a:rPr lang="ru-RU" sz="2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Продолжительность проекта: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краткосрочный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14.11.24 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22.11.25)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Возраст </a:t>
            </a:r>
            <a:r>
              <a:rPr lang="ru-RU" sz="2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детей: 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дети 5 лет</a:t>
            </a:r>
            <a:endParaRPr sz="2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/>
            <a:r>
              <a:rPr lang="ru-RU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Участники: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воспитанники старшей логопедической группы, воспитатели,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логопед,музыкальный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руководитель, 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родители</a:t>
            </a:r>
            <a:r>
              <a:rPr lang="ru-RU" sz="20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B0F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547449"/>
            <a:ext cx="4942936" cy="310551"/>
          </a:xfrm>
          <a:prstGeom prst="rect">
            <a:avLst/>
          </a:prstGeom>
          <a:solidFill>
            <a:srgbClr val="BC50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8855" y="6556075"/>
            <a:ext cx="45719" cy="776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/>
          <p:nvPr/>
        </p:nvSpPr>
        <p:spPr>
          <a:xfrm>
            <a:off x="900113" y="727364"/>
            <a:ext cx="7416800" cy="529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Актуальность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: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Мама -это начало нашей жизни, самый теплый взгляд, самое любящее сердце, самые добрые руки. Порой мы забываем говорить мамам самые нежные слова, признаваться им в любви, но мы знаем, пока у нас есть мама- мы находимся под защитой ангела хранителя. 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Дети должны понимать и помнить, кем для них является мама, какой любви, заботы и уважения она заслуживает. Формирование отношений между ребенком дошкольного возраста и матерью имеет большое значение для развития личности ребенка.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 сожалению, иногда любовь к маме дети связывают только с материальными ценностями, а не духовными.</a:t>
            </a:r>
            <a:r>
              <a:rPr lang="ru-RU" sz="18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Праздник «День матери» служит, напоминаем необходимости уважительного отношения не только в обществе, но и в семье. И сколько бы хороших, добрых слов не было бы сказано мамам, сколько бы поводов для этого ни придумали, лишними они не будут.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Конечной целью воплощения проекта является знакомство с праздником «День матери». Дети не только познакомятся с данным праздником, но и смогут в нем поучаствовать. Поймут, что доставлять радость так же приятно, как и получать подарки.</a:t>
            </a:r>
          </a:p>
          <a:p>
            <a:pPr lvl="0"/>
            <a:r>
              <a:rPr lang="ru-RU" sz="2400" dirty="0" smtClean="0"/>
              <a:t/>
            </a:r>
            <a:br>
              <a:rPr lang="ru-RU" sz="2400" dirty="0" smtClean="0"/>
            </a:b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538823"/>
            <a:ext cx="4390845" cy="319177"/>
          </a:xfrm>
          <a:prstGeom prst="rect">
            <a:avLst/>
          </a:prstGeom>
          <a:solidFill>
            <a:srgbClr val="CC30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/>
          <p:nvPr/>
        </p:nvSpPr>
        <p:spPr>
          <a:xfrm>
            <a:off x="1187450" y="1700213"/>
            <a:ext cx="7466013" cy="345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057400" marR="0" lvl="4" indent="-101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>
              <a:solidFill>
                <a:srgbClr val="FF000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55576" y="566058"/>
            <a:ext cx="7816952" cy="524691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Сформировать осознанное понимание значимости матерей в жизни детей.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Задачи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 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/>
            </a:r>
            <a:br>
              <a:rPr lang="ru-RU" sz="18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познакомить детей с праздником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«День Матери»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-расширить знания 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 роли мамы в жизни детей.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способствовать развитию детской речи через выразительное чтение стихов, пословиц ,составление рассказов о маме;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развивать: творческие способности детей, желание делать подарки мамам;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коммуникативные навыки детей.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-способствовать воспитанию: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нравственных устоев семьи,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уважения и заботливого отношения к матери,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бабушке;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оказывать им посильную помощь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-привлечь родителей к совместной деятельности по теме проекта, способствовать сплочённости родительского коллектива.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" y="6556075"/>
            <a:ext cx="4727275" cy="3019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/>
          <p:nvPr/>
        </p:nvSpPr>
        <p:spPr>
          <a:xfrm>
            <a:off x="323850" y="3171825"/>
            <a:ext cx="792162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900113" y="52783"/>
            <a:ext cx="7488237" cy="674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599" y="366623"/>
            <a:ext cx="757645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 проекта: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этап Предварительный: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Обозначение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обсуждение темы проекта , цели и задач с детьми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Рассматривание  иллюстраций, книг, картин по теме «Мама», «Семья» </a:t>
            </a:r>
          </a:p>
          <a:p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этап   Основной: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Беседы:«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люблю свою маму</a:t>
            </a:r>
            <a:r>
              <a:rPr lang="ru-RU" sz="1800" dirty="0" smtClean="0"/>
              <a:t>»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«Как я помогаю маме»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«Моя дружная семья»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Занятия: логопедическое «Разговор о маме»;</a:t>
            </a:r>
            <a:r>
              <a:rPr lang="ru-RU" sz="18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Лепка:«Пирог для мамы»;</a:t>
            </a:r>
            <a:r>
              <a:rPr lang="ru-RU" sz="18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Рисование: «Наши мамы»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Пальчиковые игры: 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Есть у каждого свой дом», «Семья»</a:t>
            </a:r>
          </a:p>
          <a:p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Дид.игры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Подбери словечко: какая твоя мама», «Четвёртый лишний» «Что делала мама по дому?», «Кто моя мама(профессии)».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«Предлоги», «За что люблю свою семью», «Я знаю пять имён»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В. Осеева «Три сына», «Волк и семеро козлят»,</a:t>
            </a:r>
            <a:r>
              <a:rPr lang="ru-RU" sz="1800" dirty="0" smtClean="0"/>
              <a:t> «Крошка енот»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стихотворений, поговорок ,пословиц о маме, семье.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Составление рассказов о маме по мнемосхемам.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Разучивание стихотворений о маме.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Прослушивание,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разучивание песен о маме.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 «Профессии мам», беседы.</a:t>
            </a: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Конструкторские игры: «Дом дружбы», «Наш дворик»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538823"/>
            <a:ext cx="4753155" cy="31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/>
          <p:nvPr/>
        </p:nvSpPr>
        <p:spPr>
          <a:xfrm>
            <a:off x="323850" y="3171825"/>
            <a:ext cx="792162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29" name="Google Shape;129;p18"/>
          <p:cNvSpPr/>
          <p:nvPr/>
        </p:nvSpPr>
        <p:spPr>
          <a:xfrm>
            <a:off x="576943" y="653143"/>
            <a:ext cx="7621519" cy="537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Отгадывание загадок о профессиях мам.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Пальчиковые игры: «В гости к пальчику большому»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Подвижные игры: «Быстро найди свою пару» «В дружный круг соберись»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Психологические музыкальные этюды: «Мама идет с работы», «Колыбельная»,«Маме помогаем»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«Ласковое солнышко», «Настроения»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Сюжетно – ролевые игры: 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«Семейные чаепития», «Мама на работе»</a:t>
            </a:r>
            <a:r>
              <a:rPr lang="ru-RU" sz="18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«Дочки- матери»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Просмотр мультфильма «Мамонтёнок ищет маму»Подвижная игра: «Мы в уборке помогаем»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Раскрашивание поделки «Цветок в подарок маме»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chemeClr val="dk1"/>
              </a:buClr>
              <a:buSzPts val="2000"/>
            </a:pPr>
            <a:r>
              <a:rPr lang="ru-RU" sz="18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этап Заключительный.</a:t>
            </a:r>
            <a:endParaRPr lang="ru-RU" sz="1800" dirty="0" smtClean="0">
              <a:solidFill>
                <a:schemeClr val="tx1"/>
              </a:solidFill>
            </a:endParaRPr>
          </a:p>
          <a:p>
            <a:pPr marL="285750" lvl="0" indent="-285750">
              <a:buClr>
                <a:schemeClr val="dk1"/>
              </a:buClr>
              <a:buSzPts val="2000"/>
            </a:pPr>
            <a:r>
              <a:rPr lang="ru-RU" sz="1800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    </a:t>
            </a:r>
            <a:r>
              <a:rPr lang="ru-RU" sz="1800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-Изготовление</a:t>
            </a:r>
            <a:r>
              <a:rPr lang="ru-RU" sz="1800" b="1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фото газеты «Наши мамы лучше всех»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-Развлечение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 Дню матери 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45085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538823"/>
            <a:ext cx="4468483" cy="31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/>
          <p:nvPr/>
        </p:nvSpPr>
        <p:spPr>
          <a:xfrm>
            <a:off x="323850" y="3171825"/>
            <a:ext cx="792162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35" name="Google Shape;135;p19"/>
          <p:cNvSpPr/>
          <p:nvPr/>
        </p:nvSpPr>
        <p:spPr>
          <a:xfrm>
            <a:off x="1167071" y="375048"/>
            <a:ext cx="6985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085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Рисунок 4" descr="D:\3 ГРУППА\МАМЫ\1734181444432.jpg"/>
          <p:cNvPicPr/>
          <p:nvPr/>
        </p:nvPicPr>
        <p:blipFill>
          <a:blip r:embed="rId3" cstate="print">
            <a:lum bright="10000" contrast="10000"/>
          </a:blip>
          <a:srcRect l="9704"/>
          <a:stretch>
            <a:fillRect/>
          </a:stretch>
        </p:blipFill>
        <p:spPr bwMode="auto">
          <a:xfrm rot="5400000">
            <a:off x="245804" y="1617407"/>
            <a:ext cx="4032738" cy="316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3 ГРУППА\МАМЫ\1734093292922.jpg"/>
          <p:cNvPicPr/>
          <p:nvPr/>
        </p:nvPicPr>
        <p:blipFill>
          <a:blip r:embed="rId4" cstate="print">
            <a:lum bright="-10000" contrast="10000"/>
          </a:blip>
          <a:srcRect l="8888" r="11474"/>
          <a:stretch>
            <a:fillRect/>
          </a:stretch>
        </p:blipFill>
        <p:spPr bwMode="auto">
          <a:xfrm rot="5400000">
            <a:off x="4483105" y="2534631"/>
            <a:ext cx="3098657" cy="3399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365171" y="1883230"/>
            <a:ext cx="3973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Консультации в родительском уголке…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2629" y="685800"/>
            <a:ext cx="46709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Пальчиковые игры…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6530196"/>
            <a:ext cx="4278702" cy="3278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/>
        </p:nvSpPr>
        <p:spPr>
          <a:xfrm>
            <a:off x="179512" y="25019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CC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576944" y="620713"/>
            <a:ext cx="3341914" cy="642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«Пирог для мамы»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4294967295"/>
          </p:nvPr>
        </p:nvSpPr>
        <p:spPr>
          <a:xfrm>
            <a:off x="3646714" y="3363686"/>
            <a:ext cx="4191000" cy="500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24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Рисование «Наши мамы!»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3 ГРУППА\МАМЫ\1734181410293 (1).jpg"/>
          <p:cNvPicPr/>
          <p:nvPr/>
        </p:nvPicPr>
        <p:blipFill>
          <a:blip r:embed="rId3" cstate="print">
            <a:lum bright="10000" contrast="10000"/>
          </a:blip>
          <a:srcRect t="26471"/>
          <a:stretch>
            <a:fillRect/>
          </a:stretch>
        </p:blipFill>
        <p:spPr bwMode="auto">
          <a:xfrm rot="21197973">
            <a:off x="586936" y="1273570"/>
            <a:ext cx="2048297" cy="3276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3 ГРУППА\МАМЫ\1734181410311.jpg"/>
          <p:cNvPicPr/>
          <p:nvPr/>
        </p:nvPicPr>
        <p:blipFill>
          <a:blip r:embed="rId4" cstate="print"/>
          <a:srcRect l="5951" r="15310"/>
          <a:stretch>
            <a:fillRect/>
          </a:stretch>
        </p:blipFill>
        <p:spPr bwMode="auto">
          <a:xfrm>
            <a:off x="3940628" y="1088571"/>
            <a:ext cx="3722916" cy="2090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539343" y="587829"/>
            <a:ext cx="3668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Сюжетно- ролевые игры….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3 ГРУППА\МАМЫ\1734181410354.jpg"/>
          <p:cNvPicPr/>
          <p:nvPr/>
        </p:nvPicPr>
        <p:blipFill>
          <a:blip r:embed="rId5" cstate="print"/>
          <a:srcRect t="35165" r="2428" b="6227"/>
          <a:stretch>
            <a:fillRect/>
          </a:stretch>
        </p:blipFill>
        <p:spPr bwMode="auto">
          <a:xfrm>
            <a:off x="3113597" y="3892086"/>
            <a:ext cx="5642215" cy="2670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6607834"/>
            <a:ext cx="4364966" cy="2501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>
            <a:off x="323849" y="3171825"/>
            <a:ext cx="792162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F0000"/>
              </a:solidFill>
              <a:latin typeface="Corsiva"/>
              <a:ea typeface="Corsiva"/>
              <a:cs typeface="Corsiva"/>
              <a:sym typeface="Corsiva"/>
            </a:endParaRPr>
          </a:p>
        </p:txBody>
      </p:sp>
      <p:sp>
        <p:nvSpPr>
          <p:cNvPr id="149" name="Google Shape;149;p21"/>
          <p:cNvSpPr txBox="1">
            <a:spLocks noGrp="1"/>
          </p:cNvSpPr>
          <p:nvPr>
            <p:ph type="body" idx="4294967295"/>
          </p:nvPr>
        </p:nvSpPr>
        <p:spPr>
          <a:xfrm>
            <a:off x="232914" y="4321834"/>
            <a:ext cx="2631056" cy="141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2000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Изготовление поделки   «Цветок в подарок маме»</a:t>
            </a:r>
            <a:endParaRPr sz="1800" b="1" dirty="0"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4294967295"/>
          </p:nvPr>
        </p:nvSpPr>
        <p:spPr>
          <a:xfrm>
            <a:off x="4572000" y="1106487"/>
            <a:ext cx="4214812" cy="493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1" dirty="0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21"/>
          <p:cNvSpPr txBox="1">
            <a:spLocks noGrp="1"/>
          </p:cNvSpPr>
          <p:nvPr>
            <p:ph type="body" idx="4294967295"/>
          </p:nvPr>
        </p:nvSpPr>
        <p:spPr>
          <a:xfrm>
            <a:off x="413656" y="566057"/>
            <a:ext cx="2950029" cy="511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ctr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Музыкальные этюды...</a:t>
            </a:r>
            <a:endParaRPr sz="1800" b="0" dirty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</p:txBody>
      </p:sp>
      <p:pic>
        <p:nvPicPr>
          <p:cNvPr id="6" name="Рисунок 5" descr="D:\3 ГРУППА\МАМЫ\1732039476785.jpg"/>
          <p:cNvPicPr/>
          <p:nvPr/>
        </p:nvPicPr>
        <p:blipFill>
          <a:blip r:embed="rId3" cstate="print"/>
          <a:srcRect l="15598"/>
          <a:stretch>
            <a:fillRect/>
          </a:stretch>
        </p:blipFill>
        <p:spPr bwMode="auto">
          <a:xfrm rot="4797513">
            <a:off x="1639189" y="1044342"/>
            <a:ext cx="2721094" cy="2574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D:\3 ГРУППА\МАМЫ\1732039476810.jpg"/>
          <p:cNvPicPr/>
          <p:nvPr/>
        </p:nvPicPr>
        <p:blipFill>
          <a:blip r:embed="rId4" cstate="print"/>
          <a:srcRect l="23432"/>
          <a:stretch>
            <a:fillRect/>
          </a:stretch>
        </p:blipFill>
        <p:spPr bwMode="auto">
          <a:xfrm rot="6143474">
            <a:off x="5087726" y="719317"/>
            <a:ext cx="2741577" cy="2841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3 ГРУППА\МАМЫ\1734181410367.jpg"/>
          <p:cNvPicPr/>
          <p:nvPr/>
        </p:nvPicPr>
        <p:blipFill>
          <a:blip r:embed="rId5" cstate="print">
            <a:lum bright="-10000" contrast="10000"/>
          </a:blip>
          <a:srcRect t="23980" r="6897" b="4592"/>
          <a:stretch>
            <a:fillRect/>
          </a:stretch>
        </p:blipFill>
        <p:spPr bwMode="auto">
          <a:xfrm>
            <a:off x="2976113" y="3950899"/>
            <a:ext cx="4439842" cy="25620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6530196"/>
            <a:ext cx="4485736" cy="3278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 марта - копия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130</Words>
  <Application>Microsoft Office PowerPoint</Application>
  <PresentationFormat>Экран (4:3)</PresentationFormat>
  <Paragraphs>54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8 марта - копия</vt:lpstr>
      <vt:lpstr>Проект   «Мама милая моя»</vt:lpstr>
      <vt:lpstr>Слайд 2</vt:lpstr>
      <vt:lpstr>Слайд 3</vt:lpstr>
      <vt:lpstr>Слайд 4</vt:lpstr>
      <vt:lpstr>Слайд 5</vt:lpstr>
      <vt:lpstr>Слайд 6</vt:lpstr>
      <vt:lpstr>Слайд 7</vt:lpstr>
      <vt:lpstr>«Пирог для мамы»</vt:lpstr>
      <vt:lpstr>Слайд 9</vt:lpstr>
      <vt:lpstr>              </vt:lpstr>
      <vt:lpstr>    </vt:lpstr>
      <vt:lpstr>Развлечение  ко Дню матери</vt:lpstr>
      <vt:lpstr>    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проект  ко дню Матери  в старшей группе «Мамочка любимая моя!»</dc:title>
  <cp:lastModifiedBy>WINDOWS 10</cp:lastModifiedBy>
  <cp:revision>13</cp:revision>
  <dcterms:modified xsi:type="dcterms:W3CDTF">2025-01-23T13:18:26Z</dcterms:modified>
</cp:coreProperties>
</file>